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39"/>
  </p:notesMasterIdLst>
  <p:sldIdLst>
    <p:sldId id="392" r:id="rId2"/>
    <p:sldId id="352" r:id="rId3"/>
    <p:sldId id="333" r:id="rId4"/>
    <p:sldId id="325" r:id="rId5"/>
    <p:sldId id="331" r:id="rId6"/>
    <p:sldId id="294" r:id="rId7"/>
    <p:sldId id="307" r:id="rId8"/>
    <p:sldId id="363" r:id="rId9"/>
    <p:sldId id="360" r:id="rId10"/>
    <p:sldId id="361" r:id="rId11"/>
    <p:sldId id="336" r:id="rId12"/>
    <p:sldId id="337" r:id="rId13"/>
    <p:sldId id="364" r:id="rId14"/>
    <p:sldId id="365" r:id="rId15"/>
    <p:sldId id="366" r:id="rId16"/>
    <p:sldId id="389" r:id="rId17"/>
    <p:sldId id="339" r:id="rId18"/>
    <p:sldId id="341" r:id="rId19"/>
    <p:sldId id="342" r:id="rId20"/>
    <p:sldId id="305" r:id="rId21"/>
    <p:sldId id="286" r:id="rId22"/>
    <p:sldId id="299" r:id="rId23"/>
    <p:sldId id="390" r:id="rId24"/>
    <p:sldId id="308" r:id="rId25"/>
    <p:sldId id="304" r:id="rId26"/>
    <p:sldId id="296" r:id="rId27"/>
    <p:sldId id="268" r:id="rId28"/>
    <p:sldId id="300" r:id="rId29"/>
    <p:sldId id="393" r:id="rId30"/>
    <p:sldId id="267" r:id="rId31"/>
    <p:sldId id="258" r:id="rId32"/>
    <p:sldId id="275" r:id="rId33"/>
    <p:sldId id="302" r:id="rId34"/>
    <p:sldId id="303" r:id="rId35"/>
    <p:sldId id="295" r:id="rId36"/>
    <p:sldId id="297" r:id="rId37"/>
    <p:sldId id="368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EC8FEF-51BB-49AE-AA08-631D522B3BDA}" type="doc">
      <dgm:prSet loTypeId="urn:microsoft.com/office/officeart/2005/8/layout/arrow2" loCatId="process" qsTypeId="urn:microsoft.com/office/officeart/2005/8/quickstyle/simple1" qsCatId="simple" csTypeId="urn:microsoft.com/office/officeart/2005/8/colors/accent2_2" csCatId="accent2" phldr="1"/>
      <dgm:spPr/>
    </dgm:pt>
    <dgm:pt modelId="{09C5E3D0-48E4-4C88-BB40-27390BC79AB9}">
      <dgm:prSet phldrT="[Texte]"/>
      <dgm:spPr/>
      <dgm:t>
        <a:bodyPr/>
        <a:lstStyle/>
        <a:p>
          <a:r>
            <a:rPr lang="fr-FR" dirty="0"/>
            <a:t>Cycle secondaire</a:t>
          </a:r>
        </a:p>
      </dgm:t>
    </dgm:pt>
    <dgm:pt modelId="{0AAABE4B-FDF5-4034-BFAA-A1142112AD24}" type="parTrans" cxnId="{39A33B92-CF21-429E-9537-A62C71D1ACAD}">
      <dgm:prSet/>
      <dgm:spPr/>
      <dgm:t>
        <a:bodyPr/>
        <a:lstStyle/>
        <a:p>
          <a:endParaRPr lang="fr-FR"/>
        </a:p>
      </dgm:t>
    </dgm:pt>
    <dgm:pt modelId="{76C06D02-8450-4E3A-8E34-AECFD3FFAD4F}" type="sibTrans" cxnId="{39A33B92-CF21-429E-9537-A62C71D1ACAD}">
      <dgm:prSet/>
      <dgm:spPr/>
      <dgm:t>
        <a:bodyPr/>
        <a:lstStyle/>
        <a:p>
          <a:endParaRPr lang="fr-FR"/>
        </a:p>
      </dgm:t>
    </dgm:pt>
    <dgm:pt modelId="{2EE3941E-2957-4AE0-AD0C-B8EC7E696147}">
      <dgm:prSet phldrT="[Texte]"/>
      <dgm:spPr/>
      <dgm:t>
        <a:bodyPr/>
        <a:lstStyle/>
        <a:p>
          <a:r>
            <a:rPr lang="fr-FR" dirty="0"/>
            <a:t>Baccalauréat</a:t>
          </a:r>
        </a:p>
      </dgm:t>
    </dgm:pt>
    <dgm:pt modelId="{25C02547-27B5-4D26-AC24-12E278BC394B}" type="parTrans" cxnId="{215EECE0-233A-42AA-AD11-C103AAEF0238}">
      <dgm:prSet/>
      <dgm:spPr/>
      <dgm:t>
        <a:bodyPr/>
        <a:lstStyle/>
        <a:p>
          <a:endParaRPr lang="fr-FR"/>
        </a:p>
      </dgm:t>
    </dgm:pt>
    <dgm:pt modelId="{A648F4A3-6873-4885-9826-9D6E2CD68F11}" type="sibTrans" cxnId="{215EECE0-233A-42AA-AD11-C103AAEF0238}">
      <dgm:prSet/>
      <dgm:spPr/>
      <dgm:t>
        <a:bodyPr/>
        <a:lstStyle/>
        <a:p>
          <a:endParaRPr lang="fr-FR"/>
        </a:p>
      </dgm:t>
    </dgm:pt>
    <dgm:pt modelId="{CA053510-AA08-411B-9B29-49D3D98D29B9}">
      <dgm:prSet phldrT="[Texte]"/>
      <dgm:spPr/>
      <dgm:t>
        <a:bodyPr/>
        <a:lstStyle/>
        <a:p>
          <a:r>
            <a:rPr lang="fr-FR" dirty="0"/>
            <a:t>Cycle supérieur</a:t>
          </a:r>
        </a:p>
      </dgm:t>
    </dgm:pt>
    <dgm:pt modelId="{2A8E67FE-D057-4F99-B43D-FD3B3D823538}" type="parTrans" cxnId="{685F3981-C321-4768-88B7-2EBC600F4FB1}">
      <dgm:prSet/>
      <dgm:spPr/>
      <dgm:t>
        <a:bodyPr/>
        <a:lstStyle/>
        <a:p>
          <a:endParaRPr lang="fr-FR"/>
        </a:p>
      </dgm:t>
    </dgm:pt>
    <dgm:pt modelId="{C86EC770-0C41-4476-AA9A-73CE34D48683}" type="sibTrans" cxnId="{685F3981-C321-4768-88B7-2EBC600F4FB1}">
      <dgm:prSet/>
      <dgm:spPr/>
      <dgm:t>
        <a:bodyPr/>
        <a:lstStyle/>
        <a:p>
          <a:endParaRPr lang="fr-FR"/>
        </a:p>
      </dgm:t>
    </dgm:pt>
    <dgm:pt modelId="{1BCCE657-48DD-4D20-9EA2-BF8D5BD2BD4A}" type="pres">
      <dgm:prSet presAssocID="{F8EC8FEF-51BB-49AE-AA08-631D522B3BDA}" presName="arrowDiagram" presStyleCnt="0">
        <dgm:presLayoutVars>
          <dgm:chMax val="5"/>
          <dgm:dir/>
          <dgm:resizeHandles val="exact"/>
        </dgm:presLayoutVars>
      </dgm:prSet>
      <dgm:spPr/>
    </dgm:pt>
    <dgm:pt modelId="{0615E7B2-DBE2-44FF-BB2B-6BFC40FDA628}" type="pres">
      <dgm:prSet presAssocID="{F8EC8FEF-51BB-49AE-AA08-631D522B3BDA}" presName="arrow" presStyleLbl="bgShp" presStyleIdx="0" presStyleCnt="1" custLinFactNeighborX="-7880" custLinFactNeighborY="-6699"/>
      <dgm:spPr/>
    </dgm:pt>
    <dgm:pt modelId="{456ED702-046B-4748-84AA-E19F24424F74}" type="pres">
      <dgm:prSet presAssocID="{F8EC8FEF-51BB-49AE-AA08-631D522B3BDA}" presName="arrowDiagram3" presStyleCnt="0"/>
      <dgm:spPr/>
    </dgm:pt>
    <dgm:pt modelId="{E81E5A60-C9D3-4FD8-A5CA-5CEA8AC859FB}" type="pres">
      <dgm:prSet presAssocID="{09C5E3D0-48E4-4C88-BB40-27390BC79AB9}" presName="bullet3a" presStyleLbl="node1" presStyleIdx="0" presStyleCnt="3"/>
      <dgm:spPr/>
    </dgm:pt>
    <dgm:pt modelId="{52C3F022-9895-44AC-AA9A-0AD425226FC1}" type="pres">
      <dgm:prSet presAssocID="{09C5E3D0-48E4-4C88-BB40-27390BC79AB9}" presName="textBox3a" presStyleLbl="revTx" presStyleIdx="0" presStyleCnt="3" custLinFactNeighborX="-46674" custLinFactNeighborY="-59405">
        <dgm:presLayoutVars>
          <dgm:bulletEnabled val="1"/>
        </dgm:presLayoutVars>
      </dgm:prSet>
      <dgm:spPr/>
    </dgm:pt>
    <dgm:pt modelId="{EB66297A-E19E-41FA-98EE-FB8AC30B62DB}" type="pres">
      <dgm:prSet presAssocID="{2EE3941E-2957-4AE0-AD0C-B8EC7E696147}" presName="bullet3b" presStyleLbl="node1" presStyleIdx="1" presStyleCnt="3"/>
      <dgm:spPr/>
    </dgm:pt>
    <dgm:pt modelId="{914A26E8-F30C-4904-9A75-E003B2A4E853}" type="pres">
      <dgm:prSet presAssocID="{2EE3941E-2957-4AE0-AD0C-B8EC7E696147}" presName="textBox3b" presStyleLbl="revTx" presStyleIdx="1" presStyleCnt="3" custLinFactNeighborX="-53029" custLinFactNeighborY="-23769">
        <dgm:presLayoutVars>
          <dgm:bulletEnabled val="1"/>
        </dgm:presLayoutVars>
      </dgm:prSet>
      <dgm:spPr/>
    </dgm:pt>
    <dgm:pt modelId="{2254B010-89A5-4651-A367-1B05F25A152D}" type="pres">
      <dgm:prSet presAssocID="{CA053510-AA08-411B-9B29-49D3D98D29B9}" presName="bullet3c" presStyleLbl="node1" presStyleIdx="2" presStyleCnt="3" custLinFactNeighborX="-22038"/>
      <dgm:spPr/>
    </dgm:pt>
    <dgm:pt modelId="{A96DB57C-5406-4AD9-9F9D-944127D6FC0C}" type="pres">
      <dgm:prSet presAssocID="{CA053510-AA08-411B-9B29-49D3D98D29B9}" presName="textBox3c" presStyleLbl="revTx" presStyleIdx="2" presStyleCnt="3" custScaleY="23517" custLinFactNeighborX="-61038" custLinFactNeighborY="-70812">
        <dgm:presLayoutVars>
          <dgm:bulletEnabled val="1"/>
        </dgm:presLayoutVars>
      </dgm:prSet>
      <dgm:spPr/>
    </dgm:pt>
  </dgm:ptLst>
  <dgm:cxnLst>
    <dgm:cxn modelId="{685F3981-C321-4768-88B7-2EBC600F4FB1}" srcId="{F8EC8FEF-51BB-49AE-AA08-631D522B3BDA}" destId="{CA053510-AA08-411B-9B29-49D3D98D29B9}" srcOrd="2" destOrd="0" parTransId="{2A8E67FE-D057-4F99-B43D-FD3B3D823538}" sibTransId="{C86EC770-0C41-4476-AA9A-73CE34D48683}"/>
    <dgm:cxn modelId="{39A33B92-CF21-429E-9537-A62C71D1ACAD}" srcId="{F8EC8FEF-51BB-49AE-AA08-631D522B3BDA}" destId="{09C5E3D0-48E4-4C88-BB40-27390BC79AB9}" srcOrd="0" destOrd="0" parTransId="{0AAABE4B-FDF5-4034-BFAA-A1142112AD24}" sibTransId="{76C06D02-8450-4E3A-8E34-AECFD3FFAD4F}"/>
    <dgm:cxn modelId="{EF4D3894-18FC-4507-87C2-B58AC93DF6BC}" type="presOf" srcId="{2EE3941E-2957-4AE0-AD0C-B8EC7E696147}" destId="{914A26E8-F30C-4904-9A75-E003B2A4E853}" srcOrd="0" destOrd="0" presId="urn:microsoft.com/office/officeart/2005/8/layout/arrow2"/>
    <dgm:cxn modelId="{5F30FAA7-914B-49DA-A72B-1195FCC17209}" type="presOf" srcId="{09C5E3D0-48E4-4C88-BB40-27390BC79AB9}" destId="{52C3F022-9895-44AC-AA9A-0AD425226FC1}" srcOrd="0" destOrd="0" presId="urn:microsoft.com/office/officeart/2005/8/layout/arrow2"/>
    <dgm:cxn modelId="{C14739C6-7588-4072-BF04-55A20C654406}" type="presOf" srcId="{F8EC8FEF-51BB-49AE-AA08-631D522B3BDA}" destId="{1BCCE657-48DD-4D20-9EA2-BF8D5BD2BD4A}" srcOrd="0" destOrd="0" presId="urn:microsoft.com/office/officeart/2005/8/layout/arrow2"/>
    <dgm:cxn modelId="{215EECE0-233A-42AA-AD11-C103AAEF0238}" srcId="{F8EC8FEF-51BB-49AE-AA08-631D522B3BDA}" destId="{2EE3941E-2957-4AE0-AD0C-B8EC7E696147}" srcOrd="1" destOrd="0" parTransId="{25C02547-27B5-4D26-AC24-12E278BC394B}" sibTransId="{A648F4A3-6873-4885-9826-9D6E2CD68F11}"/>
    <dgm:cxn modelId="{B0BC3DFE-7372-484F-B30C-D1E9D60C09FD}" type="presOf" srcId="{CA053510-AA08-411B-9B29-49D3D98D29B9}" destId="{A96DB57C-5406-4AD9-9F9D-944127D6FC0C}" srcOrd="0" destOrd="0" presId="urn:microsoft.com/office/officeart/2005/8/layout/arrow2"/>
    <dgm:cxn modelId="{CC8613E6-5853-4A9E-9A2D-2EA8DBD2F7AE}" type="presParOf" srcId="{1BCCE657-48DD-4D20-9EA2-BF8D5BD2BD4A}" destId="{0615E7B2-DBE2-44FF-BB2B-6BFC40FDA628}" srcOrd="0" destOrd="0" presId="urn:microsoft.com/office/officeart/2005/8/layout/arrow2"/>
    <dgm:cxn modelId="{A0DFFE84-3877-4282-AEB4-BBAF12397662}" type="presParOf" srcId="{1BCCE657-48DD-4D20-9EA2-BF8D5BD2BD4A}" destId="{456ED702-046B-4748-84AA-E19F24424F74}" srcOrd="1" destOrd="0" presId="urn:microsoft.com/office/officeart/2005/8/layout/arrow2"/>
    <dgm:cxn modelId="{61A0B4F0-8BEE-498F-AECA-B26FFF98EDE3}" type="presParOf" srcId="{456ED702-046B-4748-84AA-E19F24424F74}" destId="{E81E5A60-C9D3-4FD8-A5CA-5CEA8AC859FB}" srcOrd="0" destOrd="0" presId="urn:microsoft.com/office/officeart/2005/8/layout/arrow2"/>
    <dgm:cxn modelId="{5CB6F7C4-24DB-4747-9EAD-850CAE2D2FEB}" type="presParOf" srcId="{456ED702-046B-4748-84AA-E19F24424F74}" destId="{52C3F022-9895-44AC-AA9A-0AD425226FC1}" srcOrd="1" destOrd="0" presId="urn:microsoft.com/office/officeart/2005/8/layout/arrow2"/>
    <dgm:cxn modelId="{80A8ACA6-00DA-4CCC-83C3-1EECD3B2D23F}" type="presParOf" srcId="{456ED702-046B-4748-84AA-E19F24424F74}" destId="{EB66297A-E19E-41FA-98EE-FB8AC30B62DB}" srcOrd="2" destOrd="0" presId="urn:microsoft.com/office/officeart/2005/8/layout/arrow2"/>
    <dgm:cxn modelId="{B18C5845-D7F2-46E1-8D14-518D7352AA25}" type="presParOf" srcId="{456ED702-046B-4748-84AA-E19F24424F74}" destId="{914A26E8-F30C-4904-9A75-E003B2A4E853}" srcOrd="3" destOrd="0" presId="urn:microsoft.com/office/officeart/2005/8/layout/arrow2"/>
    <dgm:cxn modelId="{43E1DA9E-4121-43AE-BAE5-35E5484C9CEC}" type="presParOf" srcId="{456ED702-046B-4748-84AA-E19F24424F74}" destId="{2254B010-89A5-4651-A367-1B05F25A152D}" srcOrd="4" destOrd="0" presId="urn:microsoft.com/office/officeart/2005/8/layout/arrow2"/>
    <dgm:cxn modelId="{A2DABDB5-55DB-4EE6-A346-61053B8B2215}" type="presParOf" srcId="{456ED702-046B-4748-84AA-E19F24424F74}" destId="{A96DB57C-5406-4AD9-9F9D-944127D6FC0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5E7B2-DBE2-44FF-BB2B-6BFC40FDA628}">
      <dsp:nvSpPr>
        <dsp:cNvPr id="0" name=""/>
        <dsp:cNvSpPr/>
      </dsp:nvSpPr>
      <dsp:spPr>
        <a:xfrm>
          <a:off x="0" y="0"/>
          <a:ext cx="6502400" cy="4064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1E5A60-C9D3-4FD8-A5CA-5CEA8AC859FB}">
      <dsp:nvSpPr>
        <dsp:cNvPr id="0" name=""/>
        <dsp:cNvSpPr/>
      </dsp:nvSpPr>
      <dsp:spPr>
        <a:xfrm>
          <a:off x="910636" y="2804972"/>
          <a:ext cx="169062" cy="1690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3F022-9895-44AC-AA9A-0AD425226FC1}">
      <dsp:nvSpPr>
        <dsp:cNvPr id="0" name=""/>
        <dsp:cNvSpPr/>
      </dsp:nvSpPr>
      <dsp:spPr>
        <a:xfrm>
          <a:off x="288029" y="2191794"/>
          <a:ext cx="1515059" cy="1174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3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Cycle secondaire</a:t>
          </a:r>
        </a:p>
      </dsp:txBody>
      <dsp:txXfrm>
        <a:off x="288029" y="2191794"/>
        <a:ext cx="1515059" cy="1174496"/>
      </dsp:txXfrm>
    </dsp:sp>
    <dsp:sp modelId="{EB66297A-E19E-41FA-98EE-FB8AC30B62DB}">
      <dsp:nvSpPr>
        <dsp:cNvPr id="0" name=""/>
        <dsp:cNvSpPr/>
      </dsp:nvSpPr>
      <dsp:spPr>
        <a:xfrm>
          <a:off x="2402937" y="1700377"/>
          <a:ext cx="305612" cy="3056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A26E8-F30C-4904-9A75-E003B2A4E853}">
      <dsp:nvSpPr>
        <dsp:cNvPr id="0" name=""/>
        <dsp:cNvSpPr/>
      </dsp:nvSpPr>
      <dsp:spPr>
        <a:xfrm>
          <a:off x="1728186" y="1327695"/>
          <a:ext cx="1560576" cy="2210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938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Baccalauréat</a:t>
          </a:r>
        </a:p>
      </dsp:txBody>
      <dsp:txXfrm>
        <a:off x="1728186" y="1327695"/>
        <a:ext cx="1560576" cy="2210816"/>
      </dsp:txXfrm>
    </dsp:sp>
    <dsp:sp modelId="{2254B010-89A5-4651-A367-1B05F25A152D}">
      <dsp:nvSpPr>
        <dsp:cNvPr id="0" name=""/>
        <dsp:cNvSpPr/>
      </dsp:nvSpPr>
      <dsp:spPr>
        <a:xfrm>
          <a:off x="4104455" y="1028191"/>
          <a:ext cx="422656" cy="42265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6DB57C-5406-4AD9-9F9D-944127D6FC0C}">
      <dsp:nvSpPr>
        <dsp:cNvPr id="0" name=""/>
        <dsp:cNvSpPr/>
      </dsp:nvSpPr>
      <dsp:spPr>
        <a:xfrm>
          <a:off x="3456383" y="319572"/>
          <a:ext cx="1560576" cy="664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957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Cycle supérieur</a:t>
          </a:r>
        </a:p>
      </dsp:txBody>
      <dsp:txXfrm>
        <a:off x="3456383" y="319572"/>
        <a:ext cx="1560576" cy="664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C819B-7253-4D2C-ACDE-895D2C88AA9A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11D01-C8A6-46D0-9D4C-35FEAAA6C3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C6118D-AA88-447A-8919-DBF0841F06D4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067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135DC-31AB-4F2D-98F9-230B73FB4049}" type="slidenum">
              <a:rPr lang="fr-FR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606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C6118D-AA88-447A-8919-DBF0841F06D4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067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7238D-D3B8-415C-9B46-052B269759A4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969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77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26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88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7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86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76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7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49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87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48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149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6963D-7582-41F9-ADF4-CDEEE28F0845}" type="datetimeFigureOut">
              <a:rPr lang="fr-FR" smtClean="0"/>
              <a:pPr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EEE7A-6931-40FE-AA78-B58A46C72A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38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ampere.ent.auvergnerhonealpes.fr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viescolaire-ampere@ac-lyon.f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mailto:Cio-lyon-nord@ac-lyon.fr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eb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8">
            <a:extLst>
              <a:ext uri="{FF2B5EF4-FFF2-40B4-BE49-F238E27FC236}">
                <a16:creationId xmlns:a16="http://schemas.microsoft.com/office/drawing/2014/main" id="{4E839AE9-7DAE-437B-849D-DD47667025A4}"/>
              </a:ext>
            </a:extLst>
          </p:cNvPr>
          <p:cNvSpPr txBox="1">
            <a:spLocks/>
          </p:cNvSpPr>
          <p:nvPr/>
        </p:nvSpPr>
        <p:spPr>
          <a:xfrm>
            <a:off x="1901606" y="1772816"/>
            <a:ext cx="5943600" cy="22322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latin typeface="Avenir Next Condensed Demi Bold"/>
              </a:rPr>
              <a:t>Information parents</a:t>
            </a:r>
            <a:br>
              <a:rPr lang="fr-FR" sz="3200" b="1" dirty="0">
                <a:latin typeface="Avenir Next Condensed Demi Bold"/>
              </a:rPr>
            </a:br>
            <a:br>
              <a:rPr lang="fr-FR" sz="2400" dirty="0">
                <a:latin typeface="Avenir Next Condensed Demi Bold"/>
              </a:rPr>
            </a:br>
            <a:r>
              <a:rPr lang="fr-FR" sz="2400" dirty="0">
                <a:latin typeface="Avenir Next Condensed Demi Bold"/>
              </a:rPr>
              <a:t>Première STMG </a:t>
            </a:r>
            <a:br>
              <a:rPr lang="fr-FR" sz="2400" dirty="0">
                <a:latin typeface="Avenir Next Condensed Demi Bold"/>
              </a:rPr>
            </a:br>
            <a:br>
              <a:rPr lang="fr-FR" sz="2400" dirty="0">
                <a:latin typeface="Avenir Next Condensed Demi Bold"/>
              </a:rPr>
            </a:br>
            <a:br>
              <a:rPr lang="fr-FR" sz="2400" dirty="0">
                <a:latin typeface="Avenir Next Condensed Demi Bold"/>
              </a:rPr>
            </a:br>
            <a:r>
              <a:rPr lang="fr-FR" sz="2400" dirty="0">
                <a:latin typeface="Avenir Next Condensed Demi Bold"/>
              </a:rPr>
              <a:t>12 septembre 2024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806EB45-5768-404A-9AC7-34CEA3B68A2F}"/>
              </a:ext>
            </a:extLst>
          </p:cNvPr>
          <p:cNvSpPr txBox="1"/>
          <p:nvPr/>
        </p:nvSpPr>
        <p:spPr>
          <a:xfrm>
            <a:off x="611560" y="4797152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1ère STMG : </a:t>
            </a:r>
            <a:r>
              <a:rPr lang="fr-FR" b="1" dirty="0"/>
              <a:t>Salle 16</a:t>
            </a:r>
          </a:p>
          <a:p>
            <a:endParaRPr lang="fr-FR" dirty="0"/>
          </a:p>
          <a:p>
            <a:r>
              <a:rPr lang="fr-FR" dirty="0"/>
              <a:t>Directeur délégué aux formations (DDF) : M. LE BOUEDEC</a:t>
            </a:r>
          </a:p>
          <a:p>
            <a:r>
              <a:rPr lang="fr-FR" dirty="0"/>
              <a:t>Professeur principale  : M. UNTERFINGER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681E7A-E0F7-4D4A-8230-2D3AE438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63034"/>
            <a:ext cx="3012141" cy="833718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5795480-C767-43F6-BF16-7AAC5C1ED744}"/>
              </a:ext>
            </a:extLst>
          </p:cNvPr>
          <p:cNvCxnSpPr/>
          <p:nvPr/>
        </p:nvCxnSpPr>
        <p:spPr>
          <a:xfrm>
            <a:off x="1763688" y="1772816"/>
            <a:ext cx="0" cy="2016224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3C44CFAE-EBDD-4F44-8470-CE33D6ADAA40}"/>
              </a:ext>
            </a:extLst>
          </p:cNvPr>
          <p:cNvSpPr txBox="1"/>
          <p:nvPr/>
        </p:nvSpPr>
        <p:spPr>
          <a:xfrm>
            <a:off x="6372200" y="692696"/>
            <a:ext cx="2376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Distribuer la fiche synthèse STMG Ampère</a:t>
            </a:r>
          </a:p>
        </p:txBody>
      </p:sp>
    </p:spTree>
    <p:extLst>
      <p:ext uri="{BB962C8B-B14F-4D97-AF65-F5344CB8AC3E}">
        <p14:creationId xmlns:p14="http://schemas.microsoft.com/office/powerpoint/2010/main" val="2500876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310317" y="937357"/>
            <a:ext cx="8558018" cy="305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fr-FR" sz="2400" b="1" dirty="0">
                <a:latin typeface="Calibri" pitchFamily="34" charset="0"/>
              </a:rPr>
              <a:t>Besoin de votre aide pour que vos enfants acquièrent cette autonomie, cette capacité de travail,</a:t>
            </a:r>
          </a:p>
          <a:p>
            <a:pPr algn="just">
              <a:buFontTx/>
              <a:buChar char="-"/>
            </a:pPr>
            <a:r>
              <a:rPr lang="fr-FR" sz="2400" b="1" dirty="0">
                <a:latin typeface="Calibri" pitchFamily="34" charset="0"/>
              </a:rPr>
              <a:t> S’informer, communiquer avec l’équipe éducative : l’ENT accessible à partir du portail d’accès du lycée Ampère (</a:t>
            </a:r>
            <a:r>
              <a:rPr lang="fr-FR" sz="2400" b="1" dirty="0">
                <a:latin typeface="Calibri" pitchFamily="34" charset="0"/>
                <a:hlinkClick r:id="rId2"/>
              </a:rPr>
              <a:t>https://ampere.ent.auvergnerhonealpes.fr/</a:t>
            </a:r>
            <a:r>
              <a:rPr lang="fr-FR" sz="2400" b="1" dirty="0">
                <a:latin typeface="Calibri" pitchFamily="34" charset="0"/>
              </a:rPr>
              <a:t>) puis votre compte </a:t>
            </a:r>
            <a:r>
              <a:rPr lang="fr-FR" sz="2400" b="1" dirty="0" err="1">
                <a:latin typeface="Calibri" pitchFamily="34" charset="0"/>
              </a:rPr>
              <a:t>Educonnect</a:t>
            </a:r>
            <a:r>
              <a:rPr lang="fr-FR" sz="2400" b="1" dirty="0">
                <a:latin typeface="Calibri" pitchFamily="34" charset="0"/>
              </a:rPr>
              <a:t>.</a:t>
            </a:r>
          </a:p>
          <a:p>
            <a:pPr algn="just">
              <a:buFontTx/>
              <a:buChar char="-"/>
            </a:pPr>
            <a:endParaRPr lang="fr-FR" sz="2400" b="1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fr-FR" b="1" dirty="0">
              <a:latin typeface="Calibri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B902F4E-3AED-0414-D72E-E0D923009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789040"/>
            <a:ext cx="4734795" cy="2467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7A82E35-0A88-37AF-C147-D31A0A0C0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88" y="857250"/>
            <a:ext cx="7907425" cy="5143500"/>
          </a:xfrm>
          <a:prstGeom prst="rect">
            <a:avLst/>
          </a:prstGeo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C7FACD20-913A-74F0-A3BE-84F2A7881EB0}"/>
              </a:ext>
            </a:extLst>
          </p:cNvPr>
          <p:cNvSpPr/>
          <p:nvPr/>
        </p:nvSpPr>
        <p:spPr>
          <a:xfrm>
            <a:off x="6293224" y="1119467"/>
            <a:ext cx="2460812" cy="71269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300103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08F01F9-AEAA-47B8-4531-D0099551A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26" y="1341998"/>
            <a:ext cx="4044933" cy="4572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37C8E00-C0FB-C7C1-8C41-1A1999260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993" y="1751480"/>
            <a:ext cx="5493001" cy="3114787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54C6E815-911D-E61D-72E6-EF8782119D60}"/>
              </a:ext>
            </a:extLst>
          </p:cNvPr>
          <p:cNvSpPr/>
          <p:nvPr/>
        </p:nvSpPr>
        <p:spPr>
          <a:xfrm>
            <a:off x="268942" y="2161615"/>
            <a:ext cx="2460812" cy="71269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8C46B8D-3C23-2636-488D-87792CC9F62D}"/>
              </a:ext>
            </a:extLst>
          </p:cNvPr>
          <p:cNvSpPr txBox="1"/>
          <p:nvPr/>
        </p:nvSpPr>
        <p:spPr>
          <a:xfrm>
            <a:off x="1741395" y="857251"/>
            <a:ext cx="66562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b="1" dirty="0"/>
              <a:t>Se connecter avec </a:t>
            </a:r>
            <a:r>
              <a:rPr lang="fr-FR" sz="2700" b="1" dirty="0" err="1"/>
              <a:t>EduConnect</a:t>
            </a:r>
            <a:r>
              <a:rPr lang="fr-FR" sz="2700" b="1" dirty="0"/>
              <a:t> à l’ENT :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00FF817-065C-72F7-C92A-675DEB342362}"/>
              </a:ext>
            </a:extLst>
          </p:cNvPr>
          <p:cNvSpPr/>
          <p:nvPr/>
        </p:nvSpPr>
        <p:spPr>
          <a:xfrm>
            <a:off x="5762065" y="3909732"/>
            <a:ext cx="1678205" cy="58494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622822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B7A0D46-8F2A-DFC6-5B2E-CB9B87D60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8" y="1117916"/>
            <a:ext cx="3584041" cy="40811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8C54D7A-6C5E-9FDA-6EFA-A3263A22E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752" y="1338521"/>
            <a:ext cx="5103161" cy="386057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338154B-30B1-CA62-DA84-05898447927B}"/>
              </a:ext>
            </a:extLst>
          </p:cNvPr>
          <p:cNvSpPr txBox="1"/>
          <p:nvPr/>
        </p:nvSpPr>
        <p:spPr>
          <a:xfrm>
            <a:off x="5654488" y="898626"/>
            <a:ext cx="234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Votre page ENT :</a:t>
            </a:r>
          </a:p>
        </p:txBody>
      </p:sp>
    </p:spTree>
    <p:extLst>
      <p:ext uri="{BB962C8B-B14F-4D97-AF65-F5344CB8AC3E}">
        <p14:creationId xmlns:p14="http://schemas.microsoft.com/office/powerpoint/2010/main" val="590116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B608EFE-9401-DC62-BA5A-72BBEB134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163"/>
            <a:ext cx="9144000" cy="47290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622F7E2-7FC8-3F22-C644-4D1CDCFB1EE1}"/>
              </a:ext>
            </a:extLst>
          </p:cNvPr>
          <p:cNvSpPr/>
          <p:nvPr/>
        </p:nvSpPr>
        <p:spPr>
          <a:xfrm>
            <a:off x="3817959" y="2558304"/>
            <a:ext cx="5170394" cy="3120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9C9FDF8-F7E2-747B-12F6-48DB85289E1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101216" y="3109632"/>
            <a:ext cx="2954896" cy="11799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à coins arrondis 3">
            <a:extLst>
              <a:ext uri="{FF2B5EF4-FFF2-40B4-BE49-F238E27FC236}">
                <a16:creationId xmlns:a16="http://schemas.microsoft.com/office/drawing/2014/main" id="{A6BBF755-4E45-7652-F933-57F444E2D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9988" y="4289595"/>
            <a:ext cx="3452247" cy="1350150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25400" algn="ctr">
            <a:solidFill>
              <a:srgbClr val="A6A6A6"/>
            </a:solidFill>
            <a:round/>
            <a:headEnd/>
            <a:tailEnd/>
          </a:ln>
        </p:spPr>
        <p:txBody>
          <a:bodyPr lIns="13500" rIns="13500" anchor="ctr"/>
          <a:lstStyle/>
          <a:p>
            <a:pPr algn="ctr"/>
            <a:r>
              <a:rPr lang="fr-FR" sz="2100" b="1" dirty="0" err="1">
                <a:latin typeface="Calibri" pitchFamily="34" charset="0"/>
              </a:rPr>
              <a:t>Pronote</a:t>
            </a:r>
            <a:r>
              <a:rPr lang="fr-FR" sz="2100" b="1" dirty="0">
                <a:latin typeface="Calibri" pitchFamily="34" charset="0"/>
              </a:rPr>
              <a:t> : accès aux notes de l’élève, absences, emploi du temps de chaque semaine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6DE63BE2-A111-8C9F-5F49-036DEB7C69F2}"/>
              </a:ext>
            </a:extLst>
          </p:cNvPr>
          <p:cNvCxnSpPr>
            <a:cxnSpLocks/>
          </p:cNvCxnSpPr>
          <p:nvPr/>
        </p:nvCxnSpPr>
        <p:spPr>
          <a:xfrm flipH="1" flipV="1">
            <a:off x="949270" y="1997841"/>
            <a:ext cx="4320480" cy="9181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à coins arrondis 10">
            <a:extLst>
              <a:ext uri="{FF2B5EF4-FFF2-40B4-BE49-F238E27FC236}">
                <a16:creationId xmlns:a16="http://schemas.microsoft.com/office/drawing/2014/main" id="{3C4AAB6F-CE9D-E4DD-AD87-A93730A9B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4547" y="2430556"/>
            <a:ext cx="3693805" cy="1859039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25400" algn="ctr">
            <a:solidFill>
              <a:srgbClr val="A6A6A6"/>
            </a:solidFill>
            <a:round/>
            <a:headEnd/>
            <a:tailEnd/>
          </a:ln>
        </p:spPr>
        <p:txBody>
          <a:bodyPr lIns="13500" rIns="13500" anchor="ctr"/>
          <a:lstStyle/>
          <a:p>
            <a:pPr algn="ctr"/>
            <a:r>
              <a:rPr lang="fr-FR" sz="2100" b="1" dirty="0">
                <a:latin typeface="Calibri" pitchFamily="34" charset="0"/>
              </a:rPr>
              <a:t>Messagerie pour communiquer avec les professeurs, la Direction, l’infirmière, les CPE, l’assistante sociale, la conseillère d’orientation)</a:t>
            </a:r>
          </a:p>
        </p:txBody>
      </p:sp>
    </p:spTree>
    <p:extLst>
      <p:ext uri="{BB962C8B-B14F-4D97-AF65-F5344CB8AC3E}">
        <p14:creationId xmlns:p14="http://schemas.microsoft.com/office/powerpoint/2010/main" val="256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05CE61F-7C58-2B3C-56D6-656AA0F46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4393745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EBE62329-3065-9BE2-1FCF-4B73E3BC19AF}"/>
              </a:ext>
            </a:extLst>
          </p:cNvPr>
          <p:cNvCxnSpPr>
            <a:cxnSpLocks/>
          </p:cNvCxnSpPr>
          <p:nvPr/>
        </p:nvCxnSpPr>
        <p:spPr>
          <a:xfrm flipV="1">
            <a:off x="3161965" y="1700808"/>
            <a:ext cx="405045" cy="26462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à coins arrondis 3">
            <a:extLst>
              <a:ext uri="{FF2B5EF4-FFF2-40B4-BE49-F238E27FC236}">
                <a16:creationId xmlns:a16="http://schemas.microsoft.com/office/drawing/2014/main" id="{3F9109CF-9A2A-6982-B50A-73137F1CC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734" y="4333124"/>
            <a:ext cx="4158462" cy="1026114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25400" algn="ctr">
            <a:solidFill>
              <a:srgbClr val="A6A6A6"/>
            </a:solidFill>
            <a:round/>
            <a:headEnd/>
            <a:tailEnd/>
          </a:ln>
        </p:spPr>
        <p:txBody>
          <a:bodyPr lIns="13500" rIns="13500" anchor="ctr"/>
          <a:lstStyle/>
          <a:p>
            <a:pPr algn="ctr"/>
            <a:r>
              <a:rPr lang="fr-FR" b="1" dirty="0">
                <a:latin typeface="Calibri" pitchFamily="34" charset="0"/>
              </a:rPr>
              <a:t>Cliquez sur le menu pour accéder à la liste des professeurs/administration/direction et choisir votre destinataire.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132CCE2-93B5-A86C-D440-4DDFF76C7BE4}"/>
              </a:ext>
            </a:extLst>
          </p:cNvPr>
          <p:cNvCxnSpPr>
            <a:cxnSpLocks/>
          </p:cNvCxnSpPr>
          <p:nvPr/>
        </p:nvCxnSpPr>
        <p:spPr>
          <a:xfrm flipV="1">
            <a:off x="7539064" y="1322766"/>
            <a:ext cx="810090" cy="30783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à coins arrondis 5">
            <a:extLst>
              <a:ext uri="{FF2B5EF4-FFF2-40B4-BE49-F238E27FC236}">
                <a16:creationId xmlns:a16="http://schemas.microsoft.com/office/drawing/2014/main" id="{838D466F-F8AD-9278-6337-E14A95F4F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4191" y="4401108"/>
            <a:ext cx="1944216" cy="648072"/>
          </a:xfrm>
          <a:prstGeom prst="roundRect">
            <a:avLst>
              <a:gd name="adj" fmla="val 16667"/>
            </a:avLst>
          </a:prstGeom>
          <a:solidFill>
            <a:srgbClr val="FFFFFF">
              <a:alpha val="80000"/>
            </a:srgbClr>
          </a:solidFill>
          <a:ln w="25400" algn="ctr">
            <a:solidFill>
              <a:srgbClr val="A6A6A6"/>
            </a:solidFill>
            <a:round/>
            <a:headEnd/>
            <a:tailEnd/>
          </a:ln>
        </p:spPr>
        <p:txBody>
          <a:bodyPr lIns="13500" rIns="13500" anchor="ctr"/>
          <a:lstStyle/>
          <a:p>
            <a:r>
              <a:rPr lang="fr-FR" b="1" dirty="0">
                <a:latin typeface="Calibri" pitchFamily="34" charset="0"/>
              </a:rPr>
              <a:t>Cliquez ici pour créer un message</a:t>
            </a:r>
          </a:p>
        </p:txBody>
      </p:sp>
    </p:spTree>
    <p:extLst>
      <p:ext uri="{BB962C8B-B14F-4D97-AF65-F5344CB8AC3E}">
        <p14:creationId xmlns:p14="http://schemas.microsoft.com/office/powerpoint/2010/main" val="41140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5104C52-A96A-762A-6363-7C4F510E2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8" y="2551580"/>
            <a:ext cx="5183187" cy="326517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C264E22-E4A2-6AF9-47C4-F4D7B5258B34}"/>
              </a:ext>
            </a:extLst>
          </p:cNvPr>
          <p:cNvSpPr txBox="1"/>
          <p:nvPr/>
        </p:nvSpPr>
        <p:spPr>
          <a:xfrm>
            <a:off x="300742" y="957477"/>
            <a:ext cx="85921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En cas d’absence :</a:t>
            </a:r>
          </a:p>
          <a:p>
            <a:pPr algn="just"/>
            <a:r>
              <a:rPr lang="fr-FR" sz="2400" b="1" dirty="0"/>
              <a:t>- Téléphoner à la vie scolaire (à l’avance si l’absence est prévue, sinon dès le matin)</a:t>
            </a:r>
          </a:p>
          <a:p>
            <a:r>
              <a:rPr lang="fr-FR" sz="2400" b="1" dirty="0"/>
              <a:t>- Remplir le carnet d’absence pour le retour au lycée</a:t>
            </a:r>
            <a:endParaRPr lang="fr-FR" sz="1350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65CA4E-476C-AE81-30E1-AABA517CB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53509">
            <a:off x="6500368" y="2777169"/>
            <a:ext cx="2172221" cy="145834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685634" y="4913564"/>
            <a:ext cx="3458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>
                <a:hlinkClick r:id="rId4"/>
              </a:rPr>
              <a:t>viescolaire-ampere@ac-lyon.fr</a:t>
            </a:r>
            <a:endParaRPr lang="fr-FR" sz="1350" dirty="0"/>
          </a:p>
          <a:p>
            <a:endParaRPr lang="fr-FR" sz="1350" dirty="0"/>
          </a:p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188605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70655F3-A716-5500-77F4-BE1C6FB80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1281"/>
            <a:ext cx="9144000" cy="392824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8C3032F8-8323-3B8B-6133-D47E8D98274C}"/>
              </a:ext>
            </a:extLst>
          </p:cNvPr>
          <p:cNvSpPr/>
          <p:nvPr/>
        </p:nvSpPr>
        <p:spPr>
          <a:xfrm>
            <a:off x="5795682" y="4057650"/>
            <a:ext cx="2460812" cy="71269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7E2DAE2-5C4B-C269-110A-45C89A7CEB7D}"/>
              </a:ext>
            </a:extLst>
          </p:cNvPr>
          <p:cNvSpPr txBox="1"/>
          <p:nvPr/>
        </p:nvSpPr>
        <p:spPr>
          <a:xfrm>
            <a:off x="87406" y="937933"/>
            <a:ext cx="68647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b="1" dirty="0"/>
              <a:t>Les avantages du </a:t>
            </a:r>
            <a:r>
              <a:rPr lang="fr-FR" sz="2700" b="1" dirty="0" err="1"/>
              <a:t>Pass</a:t>
            </a:r>
            <a:r>
              <a:rPr lang="fr-FR" sz="2700" b="1" dirty="0"/>
              <a:t> Culture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402ACCC-099D-ABDE-B851-B2185D44E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630" y="1044243"/>
            <a:ext cx="2474258" cy="97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59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074411B-4164-4F98-5C49-89EAEF045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66" y="911038"/>
            <a:ext cx="3757248" cy="447492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F8A2765-A7C2-EA8D-935A-50CA05FFE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316" y="982052"/>
            <a:ext cx="4718132" cy="477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70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582441A-FC7F-6ABE-5B84-D4111AFBC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1"/>
            <a:ext cx="9144000" cy="44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7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0ED9D02-7B59-EC90-63FD-DF7AF6F7C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59" y="916206"/>
            <a:ext cx="8397972" cy="5084545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6ED420C3-A3DF-4E8A-B4E2-EA3D8CD03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2867" y="0"/>
            <a:ext cx="1704975" cy="6858000"/>
          </a:xfrm>
          <a:prstGeom prst="rect">
            <a:avLst/>
          </a:prstGeom>
          <a:solidFill>
            <a:schemeClr val="accent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Bernard Pivot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Charles Baudelaire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Edouard Daladier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Edouard Herriot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Edgar Quinet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Jacques Martin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André-Marie Ampère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Alphonse Daudet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Jean Amadou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Marius Berliet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Max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Meynier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Michel Noir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Philippe </a:t>
            </a:r>
            <a:r>
              <a:rPr kumimoji="0" lang="en-US" altLang="fr-FR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Riboud</a:t>
            </a:r>
            <a:endParaRPr kumimoji="0" lang="en-US" altLang="fr-FR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Raymond Domenech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Robert </a:t>
            </a:r>
            <a:r>
              <a:rPr kumimoji="0" lang="en-US" altLang="fr-FR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Badinter</a:t>
            </a:r>
            <a:endParaRPr kumimoji="0" lang="en-US" altLang="fr-FR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Thierry de La Tour d'Artaise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André Manoukian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fr-FR" altLang="fr-FR" sz="1400" b="1" dirty="0">
                <a:latin typeface="Calibri" panose="020F0502020204030204" pitchFamily="34" charset="0"/>
              </a:rPr>
              <a:t>…</a:t>
            </a:r>
            <a:endParaRPr kumimoji="0" lang="fr-FR" altLang="fr-FR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447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403648" y="1196752"/>
            <a:ext cx="68407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E78400"/>
                </a:solidFill>
                <a:latin typeface="Arial Narrow" pitchFamily="34" charset="0"/>
              </a:rPr>
              <a:t>ETUDIER AU LYCEE, REUSSIR SON BAC, SE PROJETER DANS L’ENSEIGNEMENT SUPERIEUR</a:t>
            </a:r>
          </a:p>
          <a:p>
            <a:pPr algn="ctr"/>
            <a:endParaRPr lang="fr-FR" dirty="0">
              <a:solidFill>
                <a:srgbClr val="006666"/>
              </a:solidFill>
              <a:latin typeface="Arial Narrow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411760" y="539971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E78400"/>
                </a:solidFill>
              </a:rPr>
              <a:t>Les objectifs du lycée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139953" y="3933057"/>
            <a:ext cx="417646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339933"/>
                </a:solidFill>
                <a:latin typeface="Arial Narrow" pitchFamily="34" charset="0"/>
                <a:cs typeface="Arial" pitchFamily="34" charset="0"/>
              </a:rPr>
              <a:t>Continuum -3 / bac / +3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331641" y="5343601"/>
            <a:ext cx="547260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339933"/>
                </a:solidFill>
                <a:latin typeface="Arial Narrow" pitchFamily="34" charset="0"/>
                <a:cs typeface="Arial" pitchFamily="34" charset="0"/>
              </a:rPr>
              <a:t>Construction d’un projet de formation ambitieux</a:t>
            </a:r>
          </a:p>
        </p:txBody>
      </p:sp>
      <p:graphicFrame>
        <p:nvGraphicFramePr>
          <p:cNvPr id="7" name="Diagramme 6"/>
          <p:cNvGraphicFramePr/>
          <p:nvPr/>
        </p:nvGraphicFramePr>
        <p:xfrm>
          <a:off x="107505" y="1772816"/>
          <a:ext cx="66720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076057" y="2239704"/>
            <a:ext cx="4067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générale                       Cursus longs</a:t>
            </a:r>
          </a:p>
          <a:p>
            <a:endParaRPr lang="fr-FR" dirty="0"/>
          </a:p>
          <a:p>
            <a:r>
              <a:rPr lang="fr-FR" dirty="0"/>
              <a:t>Voie technologique            IUT (3 ans)</a:t>
            </a:r>
          </a:p>
          <a:p>
            <a:endParaRPr lang="fr-FR" dirty="0"/>
          </a:p>
          <a:p>
            <a:r>
              <a:rPr lang="fr-FR" dirty="0"/>
              <a:t>Voie professionnelle           STS (2 ans) 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6804248" y="2348880"/>
            <a:ext cx="432048" cy="144016"/>
          </a:xfrm>
          <a:prstGeom prst="rightArrow">
            <a:avLst/>
          </a:prstGeom>
          <a:solidFill>
            <a:srgbClr val="E78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7020272" y="2887776"/>
            <a:ext cx="432048" cy="144016"/>
          </a:xfrm>
          <a:prstGeom prst="rightArrow">
            <a:avLst/>
          </a:prstGeom>
          <a:solidFill>
            <a:srgbClr val="E78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>
            <a:off x="7092280" y="3429000"/>
            <a:ext cx="432048" cy="144016"/>
          </a:xfrm>
          <a:prstGeom prst="rightArrow">
            <a:avLst/>
          </a:prstGeom>
          <a:solidFill>
            <a:srgbClr val="E784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colade ouvrante 14"/>
          <p:cNvSpPr/>
          <p:nvPr/>
        </p:nvSpPr>
        <p:spPr>
          <a:xfrm>
            <a:off x="4716016" y="2132856"/>
            <a:ext cx="720080" cy="16561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C:\Users\bnolot\AppData\Local\Temp\LOGO-AMPERE+BASELINE_2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0637"/>
      </p:ext>
    </p:extLst>
  </p:cSld>
  <p:clrMapOvr>
    <a:masterClrMapping/>
  </p:clrMapOvr>
  <p:transition spd="slow">
    <p:pull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87824" y="99789"/>
            <a:ext cx="3168352" cy="307777"/>
          </a:xfrm>
          <a:prstGeom prst="rect">
            <a:avLst/>
          </a:prstGeom>
          <a:solidFill>
            <a:srgbClr val="71360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2</a:t>
            </a:r>
            <a:r>
              <a:rPr lang="fr-FR" sz="1400" b="1" baseline="30000" dirty="0">
                <a:solidFill>
                  <a:schemeClr val="bg1"/>
                </a:solidFill>
              </a:rPr>
              <a:t>nde</a:t>
            </a:r>
            <a:r>
              <a:rPr lang="fr-FR" sz="1400" b="1" dirty="0">
                <a:solidFill>
                  <a:schemeClr val="bg1"/>
                </a:solidFill>
              </a:rPr>
              <a:t> générale et technologique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491880" y="908720"/>
            <a:ext cx="2232248" cy="30777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Première STMG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131840" y="1700809"/>
            <a:ext cx="3024336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Terminale STMG</a:t>
            </a:r>
          </a:p>
          <a:p>
            <a:r>
              <a:rPr lang="fr-FR" sz="1400" dirty="0"/>
              <a:t>Choix des enseignements spécifiques :</a:t>
            </a:r>
          </a:p>
          <a:p>
            <a:pPr>
              <a:buFontTx/>
              <a:buChar char="-"/>
            </a:pPr>
            <a:r>
              <a:rPr lang="fr-FR" sz="1400" i="1" dirty="0"/>
              <a:t>Mercatique</a:t>
            </a:r>
          </a:p>
          <a:p>
            <a:pPr>
              <a:buFontTx/>
              <a:buChar char="-"/>
            </a:pPr>
            <a:r>
              <a:rPr lang="fr-FR" sz="1400" i="1" dirty="0"/>
              <a:t>Gestion et finance</a:t>
            </a:r>
          </a:p>
          <a:p>
            <a:pPr>
              <a:buFontTx/>
              <a:buChar char="-"/>
            </a:pPr>
            <a:r>
              <a:rPr lang="fr-FR" sz="1400" i="1" dirty="0"/>
              <a:t>RH et communication</a:t>
            </a:r>
          </a:p>
          <a:p>
            <a:pPr>
              <a:buFontTx/>
              <a:buChar char="-"/>
            </a:pPr>
            <a:r>
              <a:rPr lang="fr-FR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Système d’information de gestion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043608" y="3501008"/>
            <a:ext cx="1872208" cy="984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BTS</a:t>
            </a:r>
          </a:p>
          <a:p>
            <a:r>
              <a:rPr lang="fr-FR" sz="1100" dirty="0"/>
              <a:t>Au lycée Ampère :</a:t>
            </a:r>
          </a:p>
          <a:p>
            <a:pPr>
              <a:buFontTx/>
              <a:buChar char="-"/>
            </a:pPr>
            <a:r>
              <a:rPr lang="fr-FR" sz="1100" dirty="0"/>
              <a:t>Commerce international</a:t>
            </a:r>
          </a:p>
          <a:p>
            <a:pPr>
              <a:buFontTx/>
              <a:buChar char="-"/>
            </a:pPr>
            <a:r>
              <a:rPr lang="fr-FR" sz="1100" dirty="0"/>
              <a:t>Professions immobilières</a:t>
            </a:r>
          </a:p>
          <a:p>
            <a:pPr>
              <a:buFontTx/>
              <a:buChar char="-"/>
            </a:pPr>
            <a:r>
              <a:rPr lang="fr-FR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Autres BTS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71601" y="5445224"/>
            <a:ext cx="1872208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-L3 Pro</a:t>
            </a:r>
          </a:p>
          <a:p>
            <a:r>
              <a:rPr lang="fr-FR" sz="1200" dirty="0"/>
              <a:t>-DCG 2</a:t>
            </a:r>
            <a:r>
              <a:rPr lang="fr-FR" sz="1200" baseline="30000" dirty="0"/>
              <a:t>e</a:t>
            </a:r>
            <a:r>
              <a:rPr lang="fr-FR" sz="1200" dirty="0"/>
              <a:t> année</a:t>
            </a:r>
          </a:p>
          <a:p>
            <a:r>
              <a:rPr lang="fr-FR" sz="1200" dirty="0"/>
              <a:t>-CPGE ATS</a:t>
            </a:r>
          </a:p>
          <a:p>
            <a:r>
              <a:rPr lang="fr-FR" sz="1200" dirty="0"/>
              <a:t>-Titre RNCP (</a:t>
            </a:r>
            <a:r>
              <a:rPr lang="fr-FR" sz="1200" dirty="0" err="1"/>
              <a:t>Bachelor</a:t>
            </a:r>
            <a:r>
              <a:rPr lang="fr-FR" sz="1200" dirty="0"/>
              <a:t>) </a:t>
            </a:r>
          </a:p>
          <a:p>
            <a:r>
              <a:rPr lang="fr-FR" sz="1200" dirty="0"/>
              <a:t>-L2/L3 Gestion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508104" y="3501008"/>
            <a:ext cx="1512168" cy="14927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Prépa ECT </a:t>
            </a:r>
          </a:p>
          <a:p>
            <a:pPr algn="ctr"/>
            <a:r>
              <a:rPr lang="fr-FR" sz="1100" dirty="0"/>
              <a:t>(économique et commerciale, option technologique)</a:t>
            </a:r>
          </a:p>
          <a:p>
            <a:pPr algn="ctr"/>
            <a:endParaRPr lang="fr-FR" sz="1100" dirty="0"/>
          </a:p>
          <a:p>
            <a:pPr algn="ctr"/>
            <a:endParaRPr lang="fr-FR" sz="1100" dirty="0"/>
          </a:p>
          <a:p>
            <a:pPr algn="ctr"/>
            <a:endParaRPr lang="fr-FR" sz="1100" dirty="0"/>
          </a:p>
          <a:p>
            <a:pPr algn="ctr"/>
            <a:endParaRPr lang="fr-FR" sz="11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79512" y="260648"/>
            <a:ext cx="0" cy="309634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179512" y="3284984"/>
            <a:ext cx="8384" cy="195260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79512" y="5157192"/>
            <a:ext cx="8384" cy="144016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23528" y="3140968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Bac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51520" y="188640"/>
            <a:ext cx="508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Lycée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23528" y="5013176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Bac+2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23528" y="6407750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Bac+3</a:t>
            </a:r>
          </a:p>
        </p:txBody>
      </p:sp>
      <p:sp>
        <p:nvSpPr>
          <p:cNvPr id="27" name="Triangle isocèle 26"/>
          <p:cNvSpPr/>
          <p:nvPr/>
        </p:nvSpPr>
        <p:spPr>
          <a:xfrm rot="10800000">
            <a:off x="3923928" y="548680"/>
            <a:ext cx="1296144" cy="21602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riangle isocèle 27"/>
          <p:cNvSpPr/>
          <p:nvPr/>
        </p:nvSpPr>
        <p:spPr>
          <a:xfrm rot="10800000">
            <a:off x="3995936" y="1340768"/>
            <a:ext cx="1296144" cy="21602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riangle isocèle 28"/>
          <p:cNvSpPr/>
          <p:nvPr/>
        </p:nvSpPr>
        <p:spPr>
          <a:xfrm rot="10800000">
            <a:off x="4067944" y="3212976"/>
            <a:ext cx="1296144" cy="21602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riangle isocèle 29"/>
          <p:cNvSpPr/>
          <p:nvPr/>
        </p:nvSpPr>
        <p:spPr>
          <a:xfrm rot="10800000">
            <a:off x="1259632" y="4941168"/>
            <a:ext cx="1296144" cy="21602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/>
          <p:cNvSpPr/>
          <p:nvPr/>
        </p:nvSpPr>
        <p:spPr>
          <a:xfrm rot="10800000">
            <a:off x="5652120" y="5085184"/>
            <a:ext cx="1296144" cy="21602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3203848" y="3501008"/>
            <a:ext cx="2088232" cy="31854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BUT</a:t>
            </a:r>
            <a:endParaRPr lang="fr-FR" sz="1100" b="1" dirty="0"/>
          </a:p>
          <a:p>
            <a:pPr>
              <a:buFontTx/>
              <a:buChar char="-"/>
            </a:pPr>
            <a:r>
              <a:rPr lang="fr-FR" sz="1100" dirty="0"/>
              <a:t>Gestion des entreprises et administrations</a:t>
            </a:r>
          </a:p>
          <a:p>
            <a:pPr>
              <a:buFontTx/>
              <a:buChar char="-"/>
            </a:pPr>
            <a:r>
              <a:rPr lang="fr-FR" sz="1100" dirty="0"/>
              <a:t>Gestion administrative et commerciale des organisations</a:t>
            </a:r>
          </a:p>
          <a:p>
            <a:pPr>
              <a:buFontTx/>
              <a:buChar char="-"/>
            </a:pPr>
            <a:r>
              <a:rPr lang="fr-FR" sz="1100" dirty="0"/>
              <a:t>Techniques de commercialisation</a:t>
            </a:r>
          </a:p>
          <a:p>
            <a:pPr>
              <a:buFontTx/>
              <a:buChar char="-"/>
            </a:pPr>
            <a:r>
              <a:rPr lang="fr-FR" sz="1100" dirty="0"/>
              <a:t>Information-Communication</a:t>
            </a:r>
          </a:p>
          <a:p>
            <a:pPr>
              <a:buFontTx/>
              <a:buChar char="-"/>
            </a:pPr>
            <a:r>
              <a:rPr lang="fr-FR" sz="1100" dirty="0"/>
              <a:t>Carrières juridiques</a:t>
            </a:r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</p:txBody>
      </p:sp>
      <p:sp>
        <p:nvSpPr>
          <p:cNvPr id="35" name="ZoneTexte 34"/>
          <p:cNvSpPr txBox="1"/>
          <p:nvPr/>
        </p:nvSpPr>
        <p:spPr>
          <a:xfrm>
            <a:off x="7380312" y="3501008"/>
            <a:ext cx="1440160" cy="31777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Autres</a:t>
            </a:r>
          </a:p>
          <a:p>
            <a:pPr>
              <a:buFontTx/>
              <a:buChar char="-"/>
            </a:pPr>
            <a:r>
              <a:rPr lang="fr-FR" sz="1050" dirty="0"/>
              <a:t>DCG</a:t>
            </a:r>
          </a:p>
          <a:p>
            <a:pPr>
              <a:buFontTx/>
              <a:buChar char="-"/>
            </a:pPr>
            <a:r>
              <a:rPr lang="fr-FR" sz="1100" dirty="0"/>
              <a:t>Licence (sciences économiques, AES, gestion, droit)</a:t>
            </a:r>
          </a:p>
          <a:p>
            <a:pPr>
              <a:buFontTx/>
              <a:buChar char="-"/>
            </a:pPr>
            <a:r>
              <a:rPr lang="fr-FR" sz="1100" dirty="0"/>
              <a:t>Ecoles de commerce, vente, gestion, comptabilité</a:t>
            </a:r>
          </a:p>
          <a:p>
            <a:pPr>
              <a:buFontTx/>
              <a:buChar char="-"/>
            </a:pPr>
            <a:r>
              <a:rPr lang="fr-FR" sz="1100" dirty="0"/>
              <a:t> …</a:t>
            </a:r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  <a:p>
            <a:pPr>
              <a:buFontTx/>
              <a:buChar char="-"/>
            </a:pPr>
            <a:endParaRPr lang="fr-FR" sz="11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652120" y="5445224"/>
            <a:ext cx="129614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Ecoles de commerce </a:t>
            </a:r>
          </a:p>
          <a:p>
            <a:pPr algn="ctr"/>
            <a:r>
              <a:rPr lang="fr-FR" sz="1200" dirty="0"/>
              <a:t>et de management</a:t>
            </a:r>
          </a:p>
          <a:p>
            <a:pPr algn="ctr"/>
            <a:r>
              <a:rPr lang="fr-FR" sz="1200" dirty="0"/>
              <a:t> </a:t>
            </a:r>
          </a:p>
        </p:txBody>
      </p:sp>
      <p:pic>
        <p:nvPicPr>
          <p:cNvPr id="26" name="Image 25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332656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ZoneTexte 31"/>
          <p:cNvSpPr txBox="1"/>
          <p:nvPr/>
        </p:nvSpPr>
        <p:spPr>
          <a:xfrm>
            <a:off x="4067944" y="3121223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Parcoursup</a:t>
            </a:r>
            <a:endParaRPr lang="fr-FR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380" y="202687"/>
            <a:ext cx="8075240" cy="796950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>
                <a:solidFill>
                  <a:schemeClr val="accent2"/>
                </a:solidFill>
              </a:rPr>
              <a:t>Les 5 grandes poursuites d’étude accessibles après l’obtention d’un baccalauréat STMG </a:t>
            </a:r>
          </a:p>
        </p:txBody>
      </p:sp>
      <p:pic>
        <p:nvPicPr>
          <p:cNvPr id="83" name="Image 82">
            <a:extLst>
              <a:ext uri="{FF2B5EF4-FFF2-40B4-BE49-F238E27FC236}">
                <a16:creationId xmlns:a16="http://schemas.microsoft.com/office/drawing/2014/main" id="{8DF7C7D9-8385-49DE-91C0-0A85BD0DD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412776"/>
            <a:ext cx="8750157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427168" cy="79695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chemeClr val="accent6"/>
                </a:solidFill>
              </a:rPr>
              <a:t>Exemples de BUT à LYON 1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899592" y="1366387"/>
          <a:ext cx="7560840" cy="2566669"/>
        </p:xfrm>
        <a:graphic>
          <a:graphicData uri="http://schemas.openxmlformats.org/drawingml/2006/table">
            <a:tbl>
              <a:tblPr/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66669">
                <a:tc>
                  <a:txBody>
                    <a:bodyPr/>
                    <a:lstStyle/>
                    <a:p>
                      <a:pPr fontAlgn="ctr"/>
                      <a:r>
                        <a:rPr lang="fr-FR" sz="1400" b="1" dirty="0">
                          <a:latin typeface="inherit"/>
                        </a:rPr>
                        <a:t>Gestion des entreprises et des administrations</a:t>
                      </a:r>
                      <a:endParaRPr lang="fr-FR" sz="1400" dirty="0"/>
                    </a:p>
                  </a:txBody>
                  <a:tcPr marL="5213" marR="5213" marT="5213" marB="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 Contrôle de gestion et pilotage de la performance (Villeurbanne)</a:t>
                      </a: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 Gestion comptable, fiscale et financière (Villeurbanne)</a:t>
                      </a:r>
                      <a:endParaRPr lang="fr-FR" sz="14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baseline="0" dirty="0">
                          <a:solidFill>
                            <a:schemeClr val="tx1"/>
                          </a:solidFill>
                          <a:latin typeface="inherit"/>
                        </a:rPr>
                        <a:t> </a:t>
                      </a: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Gestion et pilotage des ressources humaines (Villeurbanne)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baseline="0" dirty="0">
                          <a:solidFill>
                            <a:schemeClr val="tx1"/>
                          </a:solidFill>
                          <a:latin typeface="inherit"/>
                        </a:rPr>
                        <a:t> </a:t>
                      </a: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Gestion, entrepreneuriat et management des activités (Villeurbanne)</a:t>
                      </a:r>
                      <a:endParaRPr lang="fr-FR" sz="14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baseline="0" dirty="0">
                          <a:solidFill>
                            <a:schemeClr val="tx1"/>
                          </a:solidFill>
                          <a:latin typeface="inherit"/>
                        </a:rPr>
                        <a:t> </a:t>
                      </a: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Gestion comptable, fiscale et financière (Bourg-en-Bresse)</a:t>
                      </a:r>
                      <a:endParaRPr lang="fr-FR" sz="14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40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fr-FR" sz="14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Gestion, entrepreneuriat et management des activités (Bourg-en-Bresse)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13" marR="5213" marT="5213" marB="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899591" y="3933056"/>
          <a:ext cx="7560840" cy="2016224"/>
        </p:xfrm>
        <a:graphic>
          <a:graphicData uri="http://schemas.openxmlformats.org/drawingml/2006/table">
            <a:tbl>
              <a:tblPr/>
              <a:tblGrid>
                <a:gridCol w="2952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6224">
                <a:tc>
                  <a:txBody>
                    <a:bodyPr/>
                    <a:lstStyle/>
                    <a:p>
                      <a:pPr fontAlgn="ctr"/>
                      <a:r>
                        <a:rPr lang="fr-FR" sz="1600" b="1">
                          <a:latin typeface="inherit"/>
                        </a:rPr>
                        <a:t>Techniques de commercialisation</a:t>
                      </a:r>
                      <a:endParaRPr lang="fr-FR" sz="1600"/>
                    </a:p>
                  </a:txBody>
                  <a:tcPr marL="8267" marR="8267" marT="8267" marB="82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6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 Business développement et management de la relation client</a:t>
                      </a:r>
                      <a:endParaRPr lang="fr-FR" sz="16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60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fr-FR" sz="16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Business international : achat et vente</a:t>
                      </a:r>
                      <a:endParaRPr lang="fr-FR" sz="16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60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fr-FR" sz="16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Marketing digital, e-business et entrepreneuriat</a:t>
                      </a:r>
                      <a:endParaRPr lang="fr-FR" sz="1600" u="none" strike="noStrike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60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fr-FR" sz="16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Stratégie de marque et événementiel</a:t>
                      </a:r>
                      <a:endParaRPr lang="fr-FR" sz="160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fontAlgn="ctr">
                        <a:buFont typeface="Arial" pitchFamily="34" charset="0"/>
                        <a:buChar char="•"/>
                      </a:pPr>
                      <a:r>
                        <a:rPr lang="fr-FR" sz="160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fr-FR" sz="1600" u="none" strike="noStrike" dirty="0">
                          <a:solidFill>
                            <a:schemeClr val="tx1"/>
                          </a:solidFill>
                          <a:latin typeface="inherit"/>
                        </a:rPr>
                        <a:t>TC des Systèmes Industriels - Business développement et management de la relation client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67" marR="8267" marT="8267" marB="826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456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427168" cy="79695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chemeClr val="accent2"/>
                </a:solidFill>
              </a:rPr>
              <a:t>RESULTATS BAC STMG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9AACDD6-822B-45CE-AAD0-4F83057E61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744644"/>
              </p:ext>
            </p:extLst>
          </p:nvPr>
        </p:nvGraphicFramePr>
        <p:xfrm>
          <a:off x="798265" y="2303900"/>
          <a:ext cx="70567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370">
                  <a:extLst>
                    <a:ext uri="{9D8B030D-6E8A-4147-A177-3AD203B41FA5}">
                      <a16:colId xmlns:a16="http://schemas.microsoft.com/office/drawing/2014/main" val="192487952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07537166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77265045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66537197"/>
                    </a:ext>
                  </a:extLst>
                </a:gridCol>
                <a:gridCol w="1926022">
                  <a:extLst>
                    <a:ext uri="{9D8B030D-6E8A-4147-A177-3AD203B41FA5}">
                      <a16:colId xmlns:a16="http://schemas.microsoft.com/office/drawing/2014/main" val="27043754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Session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Inscrits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Admis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Refusés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Taux de réussite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20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Candidats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90 %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371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Dont mentions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70 %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0466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79695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chemeClr val="accent6"/>
                </a:solidFill>
              </a:rPr>
              <a:t>RESULTATS PARCOURSUP</a:t>
            </a:r>
            <a:br>
              <a:rPr lang="fr-FR" sz="3200" b="1" dirty="0">
                <a:solidFill>
                  <a:schemeClr val="accent6"/>
                </a:solidFill>
              </a:rPr>
            </a:br>
            <a:r>
              <a:rPr lang="fr-FR" sz="3200" b="1" dirty="0">
                <a:solidFill>
                  <a:schemeClr val="accent6"/>
                </a:solidFill>
              </a:rPr>
              <a:t>Terminale STMG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860516"/>
              </p:ext>
            </p:extLst>
          </p:nvPr>
        </p:nvGraphicFramePr>
        <p:xfrm>
          <a:off x="323526" y="1556794"/>
          <a:ext cx="8712969" cy="4275887"/>
        </p:xfrm>
        <a:graphic>
          <a:graphicData uri="http://schemas.openxmlformats.org/drawingml/2006/table">
            <a:tbl>
              <a:tblPr/>
              <a:tblGrid>
                <a:gridCol w="1147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9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32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013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69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0592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PARCOURSUP STMG RESULTATS DE LA PHASE PRINCIPALE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30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BUT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CPGE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DCG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sans proposition ou hors Parcoursup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Dans l'ordre :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CI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IUT GEA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ECT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 Eco-droit-gestion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NDRC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IUT GACO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 Langues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CG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IUT Tech de co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 Arts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Tourisme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IUT Information-communication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 Education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SAM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IUT Carrières juridiques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Licence histoire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Gestion PME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MCO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1409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Conseil et commercialisation de solutions techniques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communication </a:t>
                      </a:r>
                    </a:p>
                  </a:txBody>
                  <a:tcPr marL="4782" marR="4782" marT="47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925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BTS Prof. Immo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82" marR="4782" marT="47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48555" y="194733"/>
            <a:ext cx="8176209" cy="703108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accent6"/>
                </a:solidFill>
              </a:rPr>
              <a:t>Orientation : ressources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idx="1"/>
          </p:nvPr>
        </p:nvSpPr>
        <p:spPr>
          <a:xfrm>
            <a:off x="356354" y="1412776"/>
            <a:ext cx="8787646" cy="145257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Avenir Next Condensed"/>
              </a:rPr>
              <a:t>54 h / an (vie de classe, JPO, JES, interventions anciens, …)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000" b="1" dirty="0">
              <a:latin typeface="Avenir Next Condensed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b="1" dirty="0">
                <a:latin typeface="Avenir Next Condensed"/>
              </a:rPr>
              <a:t>PSY-EN : </a:t>
            </a:r>
            <a:r>
              <a:rPr lang="fr-FR" sz="2000" dirty="0"/>
              <a:t>Mme ROULOIS</a:t>
            </a:r>
          </a:p>
          <a:p>
            <a:pPr marL="0" indent="0">
              <a:buNone/>
            </a:pPr>
            <a:r>
              <a:rPr lang="fr-FR" sz="2000" b="1" dirty="0">
                <a:latin typeface="Avenir Next Condensed"/>
              </a:rPr>
              <a:t>Psychologues de l’éducation nationale (Conseillères en orientation)</a:t>
            </a:r>
            <a:br>
              <a:rPr lang="fr-FR" sz="2000" b="1" dirty="0">
                <a:latin typeface="Avenir Next Condensed"/>
              </a:rPr>
            </a:br>
            <a:endParaRPr lang="fr-FR" sz="2000" b="1" dirty="0">
              <a:latin typeface="Avenir Next Condensed"/>
            </a:endParaRPr>
          </a:p>
          <a:p>
            <a:endParaRPr lang="fr-FR" sz="1050" dirty="0"/>
          </a:p>
          <a:p>
            <a:pPr marL="342900" indent="-342900">
              <a:lnSpc>
                <a:spcPct val="50000"/>
              </a:lnSpc>
              <a:buFont typeface="Wingdings" panose="05000000000000000000" pitchFamily="2" charset="2"/>
              <a:buChar char="§"/>
            </a:pPr>
            <a:r>
              <a:rPr lang="fr-FR" sz="2000" b="1" dirty="0"/>
              <a:t>CIO (Centre d’Information et d’orientation)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fr-FR" sz="1400" dirty="0">
                <a:latin typeface="+mn-lt"/>
              </a:rPr>
              <a:t>100 rue Hénon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fr-FR" sz="1400" dirty="0">
                <a:latin typeface="+mn-lt"/>
              </a:rPr>
              <a:t>69004 LYON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fr-FR" sz="1400" dirty="0">
                <a:latin typeface="+mn-lt"/>
              </a:rPr>
              <a:t>04 78 28 37 09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fr-FR" sz="1400" dirty="0">
                <a:latin typeface="+mn-lt"/>
                <a:hlinkClick r:id="rId2"/>
              </a:rPr>
              <a:t>Cio-lyon-nord@ac-lyon.fr</a:t>
            </a:r>
            <a:endParaRPr lang="fr-FR" sz="14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1400" dirty="0">
              <a:latin typeface="+mn-lt"/>
            </a:endParaRPr>
          </a:p>
        </p:txBody>
      </p:sp>
      <p:pic>
        <p:nvPicPr>
          <p:cNvPr id="4" name="Image 3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8852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31476"/>
            <a:ext cx="8273430" cy="474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467544" y="6011996"/>
            <a:ext cx="381642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TOTAL = 29h / semaine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339752" y="43441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accent6"/>
                </a:solidFill>
              </a:rPr>
              <a:t>BAC STMG EN DETAIL…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2038" y="2066925"/>
            <a:ext cx="7018337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276350"/>
            <a:ext cx="71628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DFEC6A2-F081-4B76-BC77-BC2520687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538" y="1024372"/>
            <a:ext cx="5530924" cy="553092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1B0FC20-C4A3-4967-AC9B-547DC0E0CE6B}"/>
              </a:ext>
            </a:extLst>
          </p:cNvPr>
          <p:cNvSpPr txBox="1"/>
          <p:nvPr/>
        </p:nvSpPr>
        <p:spPr>
          <a:xfrm>
            <a:off x="1417339" y="274340"/>
            <a:ext cx="630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/>
              <a:t>Synthèse de la répartition des coefficients pour le calcul de la note au baccalauréat (à compter de la session 2027)</a:t>
            </a:r>
          </a:p>
        </p:txBody>
      </p:sp>
    </p:spTree>
    <p:extLst>
      <p:ext uri="{BB962C8B-B14F-4D97-AF65-F5344CB8AC3E}">
        <p14:creationId xmlns:p14="http://schemas.microsoft.com/office/powerpoint/2010/main" val="3134053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F810B41-46C1-B088-D404-5D376858C7AE}"/>
              </a:ext>
            </a:extLst>
          </p:cNvPr>
          <p:cNvSpPr txBox="1"/>
          <p:nvPr/>
        </p:nvSpPr>
        <p:spPr>
          <a:xfrm>
            <a:off x="3879476" y="882970"/>
            <a:ext cx="2649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 </a:t>
            </a:r>
            <a:r>
              <a:rPr lang="fr-FR" sz="3600" b="1" dirty="0"/>
              <a:t>2 sites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431AF8-E0C6-E570-BA26-DAB7099CD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47" y="2198555"/>
            <a:ext cx="4144638" cy="310847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A0A678B-202F-87FE-07D8-1332556F4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2198555"/>
            <a:ext cx="4582172" cy="310126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14F323E-D87B-015C-31B2-7D4FC4839E6E}"/>
              </a:ext>
            </a:extLst>
          </p:cNvPr>
          <p:cNvSpPr txBox="1"/>
          <p:nvPr/>
        </p:nvSpPr>
        <p:spPr>
          <a:xfrm>
            <a:off x="1432334" y="1506217"/>
            <a:ext cx="2867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b="1" dirty="0"/>
              <a:t>Bourse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C5D4201-046D-7ED5-CE51-A425B3ADDBBD}"/>
              </a:ext>
            </a:extLst>
          </p:cNvPr>
          <p:cNvSpPr txBox="1"/>
          <p:nvPr/>
        </p:nvSpPr>
        <p:spPr>
          <a:xfrm>
            <a:off x="6764852" y="1558177"/>
            <a:ext cx="145389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50" b="1" dirty="0"/>
              <a:t>Saxe</a:t>
            </a:r>
          </a:p>
        </p:txBody>
      </p:sp>
    </p:spTree>
    <p:extLst>
      <p:ext uri="{BB962C8B-B14F-4D97-AF65-F5344CB8AC3E}">
        <p14:creationId xmlns:p14="http://schemas.microsoft.com/office/powerpoint/2010/main" val="61957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7" y="1309689"/>
            <a:ext cx="8892479" cy="336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D4D7A39-2679-463C-BD07-2D2765395010}"/>
              </a:ext>
            </a:extLst>
          </p:cNvPr>
          <p:cNvSpPr txBox="1"/>
          <p:nvPr/>
        </p:nvSpPr>
        <p:spPr>
          <a:xfrm>
            <a:off x="2771800" y="515719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Français écrit : 13/06/2025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47667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Extrait de la fiche de dialogue</a:t>
            </a:r>
          </a:p>
          <a:p>
            <a:pPr algn="ctr"/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remettre au 2</a:t>
            </a:r>
            <a:r>
              <a:rPr lang="fr-FR" b="1" i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trimestre</a:t>
            </a:r>
          </a:p>
        </p:txBody>
      </p:sp>
      <p:pic>
        <p:nvPicPr>
          <p:cNvPr id="4" name="Image 3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268760"/>
            <a:ext cx="6371677" cy="534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Enseignements de spécialité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Mercatique</a:t>
            </a:r>
          </a:p>
          <a:p>
            <a:r>
              <a:rPr lang="fr-FR" dirty="0"/>
              <a:t>Gestion et finance</a:t>
            </a:r>
          </a:p>
          <a:p>
            <a:r>
              <a:rPr lang="fr-FR" dirty="0"/>
              <a:t>Ressources humaines et communication</a:t>
            </a:r>
          </a:p>
          <a:p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Systèmes d’information et de gestion</a:t>
            </a:r>
          </a:p>
        </p:txBody>
      </p:sp>
      <p:pic>
        <p:nvPicPr>
          <p:cNvPr id="4" name="Image 3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0646"/>
            <a:ext cx="4392488" cy="627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758271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idx="1"/>
          </p:nvPr>
        </p:nvSpPr>
        <p:spPr>
          <a:xfrm>
            <a:off x="254062" y="240881"/>
            <a:ext cx="8006671" cy="75009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altLang="fr-FR" b="1" dirty="0">
                <a:solidFill>
                  <a:schemeClr val="accent6"/>
                </a:solidFill>
              </a:rPr>
              <a:t>PIX : Plate-forme de test et d’évaluation des compétences numériques</a:t>
            </a:r>
          </a:p>
          <a:p>
            <a:pPr algn="ctr"/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83865" y="1484786"/>
            <a:ext cx="78433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rôle de </a:t>
            </a:r>
            <a:r>
              <a:rPr lang="fr-FR" dirty="0" err="1"/>
              <a:t>Pix</a:t>
            </a:r>
            <a:r>
              <a:rPr lang="fr-FR" dirty="0"/>
              <a:t> est d’aider le système éducatif à amener chaque élève à mesurer, développer et valoriser ses compétences numériques (ex B2I et C2I).</a:t>
            </a:r>
          </a:p>
          <a:p>
            <a:endParaRPr lang="fr-FR" dirty="0"/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>
                <a:solidFill>
                  <a:schemeClr val="accent6"/>
                </a:solidFill>
              </a:rPr>
              <a:t>Pix</a:t>
            </a:r>
            <a:r>
              <a:rPr lang="fr-FR" dirty="0"/>
              <a:t> est la plate-forme e-</a:t>
            </a:r>
            <a:r>
              <a:rPr lang="fr-FR" dirty="0" err="1"/>
              <a:t>learning</a:t>
            </a:r>
            <a:r>
              <a:rPr lang="fr-FR" dirty="0"/>
              <a:t>  de tests et de ressources. Elle permet d'apprendre, de se tester, de se positionner.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>
                <a:solidFill>
                  <a:schemeClr val="accent6"/>
                </a:solidFill>
              </a:rPr>
              <a:t>Pix</a:t>
            </a:r>
            <a:r>
              <a:rPr lang="fr-FR" dirty="0">
                <a:solidFill>
                  <a:schemeClr val="accent6"/>
                </a:solidFill>
              </a:rPr>
              <a:t> certif </a:t>
            </a:r>
            <a:r>
              <a:rPr lang="fr-FR" dirty="0"/>
              <a:t>est la plate-forme de certification.</a:t>
            </a:r>
          </a:p>
          <a:p>
            <a:r>
              <a:rPr lang="fr-FR" b="1" dirty="0"/>
              <a:t>Objectifs : Certifier 100% des élèves de Terminale en 2021.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 err="1">
                <a:solidFill>
                  <a:schemeClr val="accent6"/>
                </a:solidFill>
              </a:rPr>
              <a:t>Pix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 err="1">
                <a:solidFill>
                  <a:schemeClr val="accent6"/>
                </a:solidFill>
              </a:rPr>
              <a:t>orga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/>
              <a:t>est une plate-forme permettant la gestion des parcours et le suivi des élèves.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r>
              <a:rPr lang="fr-FR" dirty="0" err="1"/>
              <a:t>Pix</a:t>
            </a:r>
            <a:r>
              <a:rPr lang="fr-FR" dirty="0"/>
              <a:t>, c’est :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b="1" dirty="0"/>
              <a:t>5 domaines de compétences </a:t>
            </a:r>
            <a:r>
              <a:rPr lang="fr-FR" dirty="0"/>
              <a:t>: informations et données, communication et collaboration, création de contenus, protection et sécurité, environnement numérique,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b="1" dirty="0"/>
              <a:t>16 compétences</a:t>
            </a:r>
            <a:r>
              <a:rPr lang="fr-FR" dirty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b="1" dirty="0"/>
              <a:t>8 niveaux </a:t>
            </a:r>
            <a:r>
              <a:rPr lang="fr-FR" dirty="0"/>
              <a:t>(de novice à expert).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r>
              <a:rPr lang="fr-FR" b="1" dirty="0"/>
              <a:t>Le lycée-collège Ampère est centre agréé </a:t>
            </a:r>
            <a:r>
              <a:rPr lang="fr-FR" b="1" dirty="0" err="1"/>
              <a:t>Pix</a:t>
            </a:r>
            <a:endParaRPr lang="fr-FR" b="1" dirty="0"/>
          </a:p>
          <a:p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82411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332655"/>
            <a:ext cx="7119718" cy="861307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chemeClr val="accent6"/>
                </a:solidFill>
              </a:rPr>
              <a:t>Le rôle des parents dans le suivi du</a:t>
            </a:r>
            <a:br>
              <a:rPr lang="fr-FR" sz="3200" b="1" dirty="0">
                <a:solidFill>
                  <a:schemeClr val="accent6"/>
                </a:solidFill>
              </a:rPr>
            </a:br>
            <a:r>
              <a:rPr lang="fr-FR" sz="3200" b="1" dirty="0">
                <a:solidFill>
                  <a:schemeClr val="accent6"/>
                </a:solidFill>
              </a:rPr>
              <a:t> travail et la réussite scolaire de l’enfant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518457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</a:pPr>
            <a:endParaRPr lang="fr-FR" sz="2400" dirty="0">
              <a:latin typeface="Arial Narrow" pitchFamily="34" charset="0"/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>
                <a:latin typeface="+mn-lt"/>
              </a:rPr>
              <a:t>Veiller à la durée consacrée au travail scolaire et à sa régularité. </a:t>
            </a:r>
          </a:p>
          <a:p>
            <a:pPr marL="285750" indent="-285750" algn="just">
              <a:lnSpc>
                <a:spcPct val="80000"/>
              </a:lnSpc>
              <a:buNone/>
            </a:pPr>
            <a:endParaRPr lang="fr-FR" sz="2000" dirty="0">
              <a:latin typeface="+mn-lt"/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/>
              <a:t>Délégués élèves et délégués parents</a:t>
            </a:r>
            <a:endParaRPr lang="fr-FR" sz="2000" dirty="0">
              <a:latin typeface="+mn-lt"/>
            </a:endParaRPr>
          </a:p>
          <a:p>
            <a:pPr algn="just">
              <a:lnSpc>
                <a:spcPct val="80000"/>
              </a:lnSpc>
              <a:buNone/>
            </a:pPr>
            <a:endParaRPr lang="fr-FR" sz="2000" dirty="0">
              <a:latin typeface="+mn-lt"/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>
                <a:latin typeface="+mn-lt"/>
              </a:rPr>
              <a:t> Se tenir informé grâce aux outils de suivi mis à la disposition des familles  (ENT/Pronote).</a:t>
            </a:r>
          </a:p>
          <a:p>
            <a:pPr algn="just">
              <a:lnSpc>
                <a:spcPct val="80000"/>
              </a:lnSpc>
            </a:pPr>
            <a:endParaRPr lang="fr-FR" sz="2000" dirty="0">
              <a:latin typeface="+mn-lt"/>
            </a:endParaRP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>
                <a:latin typeface="+mn-lt"/>
              </a:rPr>
              <a:t> S’assurer que chaque élève adopte une posture lycéenne adaptée, en lien avec les valeurs de l’Ecole de la République.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fr-FR" sz="2000" dirty="0"/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/>
              <a:t>L</a:t>
            </a:r>
            <a:r>
              <a:rPr lang="fr-FR" sz="2000" dirty="0">
                <a:latin typeface="+mn-lt"/>
              </a:rPr>
              <a:t>ire le règlement intérieur avec son enfant.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fr-FR" sz="2000" dirty="0"/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fr-FR" sz="2000" dirty="0">
                <a:latin typeface="+mn-lt"/>
              </a:rPr>
              <a:t>Les problèmes disciplinaires majeurs depuis la rentrée :</a:t>
            </a: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lang="fr-FR" sz="2000" dirty="0"/>
              <a:t>Téléphones portables</a:t>
            </a: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lang="fr-FR" sz="2000" dirty="0"/>
              <a:t>Casquettes, capuches, bonnets,…</a:t>
            </a:r>
            <a:endParaRPr lang="fr-FR" sz="2000" dirty="0">
              <a:latin typeface="+mn-lt"/>
            </a:endParaRP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lang="fr-FR" sz="2000" dirty="0"/>
              <a:t>Absences perlées, retard, justificatif,…</a:t>
            </a: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lang="fr-FR" sz="2000" dirty="0">
                <a:latin typeface="+mn-lt"/>
              </a:rPr>
              <a:t>Comportement en classe, travail personnel, attitude face au professeur,…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03845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C1D0B7A-D74A-13CB-E23C-CF285AD73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02" y="951380"/>
            <a:ext cx="7438092" cy="49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4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E65A3D1-6AAC-AAFA-7872-D1465BDC0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65" y="964827"/>
            <a:ext cx="3354276" cy="502895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36A49E-29FD-109E-992E-7FF910035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5145" y="1565741"/>
            <a:ext cx="4807324" cy="360549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E74B6A0-5ABD-C071-5651-DCECE2DE1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864" y="2309532"/>
            <a:ext cx="1294273" cy="284970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D3BE40-030D-29B2-7B50-5E6CB6AF0E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322" y="915372"/>
            <a:ext cx="1606277" cy="12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94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84B51C5-5BEC-16E7-EA06-124068603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047" y="857251"/>
            <a:ext cx="2511839" cy="331167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2EBA97B-F7F6-5B3D-4422-743DE02437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07956" y="1319542"/>
            <a:ext cx="3698336" cy="277375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B3C96BB-CA74-FDD6-58ED-A9DE90E60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88" y="3334870"/>
            <a:ext cx="1237559" cy="27248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9CD2BD2-BC82-4F1F-150E-5DFB771FEE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3498216" cy="23196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C9CB9D-DC43-F474-6C79-4BE910D0A7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268" y="3845595"/>
            <a:ext cx="2900732" cy="192343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931FE3C-D27E-81CE-F1F5-BEEEF7DF2E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366" y="4077315"/>
            <a:ext cx="2892215" cy="192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11760" y="539971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E78400"/>
                </a:solidFill>
              </a:rPr>
              <a:t>L’organigramme du lycée</a:t>
            </a:r>
          </a:p>
        </p:txBody>
      </p:sp>
      <p:pic>
        <p:nvPicPr>
          <p:cNvPr id="14" name="Image 13" descr="C:\Users\bnolot\AppData\Local\Temp\LOGO-AMPERE+BASELINE_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366838"/>
            <a:ext cx="9144000" cy="530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0637"/>
      </p:ext>
    </p:extLst>
  </p:cSld>
  <p:clrMapOvr>
    <a:masterClrMapping/>
  </p:clrMapOvr>
  <p:transition spd="slow"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427168" cy="79695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chemeClr val="accent6"/>
                </a:solidFill>
              </a:rPr>
              <a:t>Le lycée technologique</a:t>
            </a:r>
          </a:p>
        </p:txBody>
      </p:sp>
      <p:pic>
        <p:nvPicPr>
          <p:cNvPr id="5" name="Image 4" descr="C:\Users\bnolot\AppData\Local\Temp\LOGO-AMPERE+BASELIN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04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9552" y="1844824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L'enseignement technologique se caractérise par :</a:t>
            </a:r>
          </a:p>
          <a:p>
            <a:endParaRPr lang="fr-FR" b="1" dirty="0"/>
          </a:p>
          <a:p>
            <a:pPr>
              <a:buFont typeface="Wingdings" pitchFamily="2" charset="2"/>
              <a:buChar char="ü"/>
            </a:pPr>
            <a:r>
              <a:rPr lang="fr-FR" b="1" dirty="0"/>
              <a:t>des méthodes pédagogiques inductives</a:t>
            </a:r>
            <a:r>
              <a:rPr lang="fr-FR" dirty="0"/>
              <a:t> (les théories sont déduites de cas particuliers) appliquées à des objets d'étude concrets, comme alternative aux enseignements purement abstraits de la voie générale</a:t>
            </a:r>
          </a:p>
          <a:p>
            <a:endParaRPr lang="fr-FR" b="1" dirty="0"/>
          </a:p>
          <a:p>
            <a:pPr>
              <a:buFont typeface="Wingdings" pitchFamily="2" charset="2"/>
              <a:buChar char="ü"/>
            </a:pPr>
            <a:r>
              <a:rPr lang="fr-FR" b="1" dirty="0"/>
              <a:t>un objectif de poursuite d'études supérieures</a:t>
            </a:r>
            <a:endParaRPr lang="fr-FR" dirty="0"/>
          </a:p>
          <a:p>
            <a:r>
              <a:rPr lang="fr-FR" dirty="0"/>
              <a:t>Les bacheliers technologiques ont de larges possibilités de poursuites d'études. Ils peuvent préparer un </a:t>
            </a:r>
            <a:r>
              <a:rPr lang="fr-FR" b="1" dirty="0"/>
              <a:t>BUT</a:t>
            </a:r>
            <a:r>
              <a:rPr lang="fr-FR" dirty="0"/>
              <a:t> ou BTS un après le baccalauréat, suivis éventuellement d’une licence professionnelle. Pour les plus motivés d'entre eux, avec un bon dossier, ils peuvent envisager une classe préparatoire.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855A8C1-3A7F-6156-2D60-72102E70989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40736" y="857250"/>
            <a:ext cx="7900606" cy="510280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F3958D1-87C3-FCB9-62CB-9D74BE608800}"/>
              </a:ext>
            </a:extLst>
          </p:cNvPr>
          <p:cNvSpPr txBox="1"/>
          <p:nvPr/>
        </p:nvSpPr>
        <p:spPr>
          <a:xfrm>
            <a:off x="282848" y="1059309"/>
            <a:ext cx="845147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600" b="1" u="sng" dirty="0">
                <a:latin typeface="Calibri" pitchFamily="34" charset="0"/>
              </a:rPr>
              <a:t>Le travail attendu au lycée :</a:t>
            </a:r>
          </a:p>
          <a:p>
            <a:pPr marL="257175" indent="-257175" algn="just">
              <a:buFont typeface="Wingdings" panose="05000000000000000000" pitchFamily="2" charset="2"/>
              <a:buChar char="q"/>
            </a:pPr>
            <a:r>
              <a:rPr lang="fr-FR" sz="2400" b="1" dirty="0">
                <a:latin typeface="Calibri" pitchFamily="34" charset="0"/>
              </a:rPr>
              <a:t>Être dans de bonnes conditions de concentration (sommeil, alimentation, régularité du rythme)</a:t>
            </a: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fr-FR" sz="2400" b="1" dirty="0">
                <a:latin typeface="Calibri" pitchFamily="34" charset="0"/>
              </a:rPr>
              <a:t>Être actif en classe, participer, poser des questions…</a:t>
            </a:r>
          </a:p>
          <a:p>
            <a:pPr marL="257175" indent="-257175" algn="just">
              <a:buFont typeface="Wingdings" panose="05000000000000000000" pitchFamily="2" charset="2"/>
              <a:buChar char="q"/>
            </a:pPr>
            <a:r>
              <a:rPr lang="fr-FR" sz="2400" b="1" dirty="0">
                <a:latin typeface="Calibri" pitchFamily="34" charset="0"/>
              </a:rPr>
              <a:t>Prendre correctement et avec soin son cours, les corrections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B0D6DC-257A-48B7-D74F-A9B79C750E4E}"/>
              </a:ext>
            </a:extLst>
          </p:cNvPr>
          <p:cNvSpPr txBox="1"/>
          <p:nvPr/>
        </p:nvSpPr>
        <p:spPr>
          <a:xfrm>
            <a:off x="346262" y="3371183"/>
            <a:ext cx="8451476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700" b="1" dirty="0">
                <a:latin typeface="Calibri" pitchFamily="34" charset="0"/>
              </a:rPr>
              <a:t>Entre </a:t>
            </a:r>
            <a:r>
              <a:rPr lang="fr-FR" sz="2700" b="1" u="sng" dirty="0">
                <a:latin typeface="Calibri" pitchFamily="34" charset="0"/>
              </a:rPr>
              <a:t>1h et 1h30 chaque soir</a:t>
            </a:r>
            <a:r>
              <a:rPr lang="fr-FR" sz="2700" b="1" dirty="0">
                <a:latin typeface="Calibri" pitchFamily="34" charset="0"/>
              </a:rPr>
              <a:t> en moyenne</a:t>
            </a:r>
          </a:p>
          <a:p>
            <a:pPr algn="just"/>
            <a:r>
              <a:rPr lang="fr-FR" sz="2400" b="1" dirty="0">
                <a:latin typeface="Calibri" pitchFamily="34" charset="0"/>
              </a:rPr>
              <a:t>La trace écrite permet la continuité avec le travail à la maison et doit être relue </a:t>
            </a:r>
            <a:r>
              <a:rPr lang="fr-FR" sz="2400" b="1" u="sng" dirty="0">
                <a:latin typeface="Calibri" pitchFamily="34" charset="0"/>
              </a:rPr>
              <a:t>chaque soir </a:t>
            </a:r>
            <a:r>
              <a:rPr lang="fr-FR" sz="2400" b="1" dirty="0">
                <a:latin typeface="Calibri" pitchFamily="34" charset="0"/>
              </a:rPr>
              <a:t>après les cours : il n’y a pas de soirs sans devoirs !</a:t>
            </a:r>
          </a:p>
          <a:p>
            <a:pPr algn="ctr"/>
            <a:r>
              <a:rPr lang="fr-FR" sz="3000" b="1" dirty="0">
                <a:latin typeface="Calibri" pitchFamily="34" charset="0"/>
              </a:rPr>
              <a:t>3 ou 4h minimum le week-end</a:t>
            </a:r>
          </a:p>
        </p:txBody>
      </p:sp>
    </p:spTree>
    <p:extLst>
      <p:ext uri="{BB962C8B-B14F-4D97-AF65-F5344CB8AC3E}">
        <p14:creationId xmlns:p14="http://schemas.microsoft.com/office/powerpoint/2010/main" val="28009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AD3396D-36E4-ECC4-34DF-40FA6A8918C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81929" y="857250"/>
            <a:ext cx="7900606" cy="510280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3060092-1A3F-1D00-177A-F50AC0979626}"/>
              </a:ext>
            </a:extLst>
          </p:cNvPr>
          <p:cNvSpPr txBox="1"/>
          <p:nvPr/>
        </p:nvSpPr>
        <p:spPr>
          <a:xfrm>
            <a:off x="484258" y="1103313"/>
            <a:ext cx="8323566" cy="3927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300" b="1" u="sng" dirty="0">
                <a:latin typeface="Calibri" pitchFamily="34" charset="0"/>
              </a:rPr>
              <a:t>Acquérir une autonomie :</a:t>
            </a:r>
            <a:endParaRPr lang="fr-FR" sz="3000" b="1" u="sng" dirty="0">
              <a:latin typeface="Calibri" pitchFamily="34" charset="0"/>
            </a:endParaRPr>
          </a:p>
          <a:p>
            <a:pPr marL="257175" indent="-257175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700" b="1" dirty="0">
                <a:latin typeface="Calibri" pitchFamily="34" charset="0"/>
              </a:rPr>
              <a:t>sur les horaires (ponctualité, organisation)</a:t>
            </a:r>
          </a:p>
          <a:p>
            <a:pPr marL="257175" indent="-257175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700" b="1" dirty="0">
                <a:latin typeface="Calibri" pitchFamily="34" charset="0"/>
              </a:rPr>
              <a:t>sur la nécessité d’avoir tout son matériel</a:t>
            </a:r>
          </a:p>
          <a:p>
            <a:pPr marL="257175" indent="-257175" algn="just">
              <a:buFont typeface="Wingdings" panose="05000000000000000000" pitchFamily="2" charset="2"/>
              <a:buChar char="q"/>
            </a:pPr>
            <a:r>
              <a:rPr lang="fr-FR" sz="2700" b="1" dirty="0">
                <a:latin typeface="Calibri" pitchFamily="34" charset="0"/>
              </a:rPr>
              <a:t>sur le travail demandé et le fait de préparer ses devoirs à l’avance</a:t>
            </a:r>
          </a:p>
          <a:p>
            <a:pPr marL="257175" indent="-257175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700" b="1" dirty="0">
                <a:latin typeface="Calibri" pitchFamily="34" charset="0"/>
              </a:rPr>
              <a:t>Rattraper ses cours/devoirs en cas d’absence</a:t>
            </a:r>
          </a:p>
          <a:p>
            <a:pPr>
              <a:lnSpc>
                <a:spcPct val="150000"/>
              </a:lnSpc>
            </a:pPr>
            <a:endParaRPr lang="fr-FR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3101</TotalTime>
  <Words>1366</Words>
  <Application>Microsoft Office PowerPoint</Application>
  <PresentationFormat>Affichage à l'écran (4:3)</PresentationFormat>
  <Paragraphs>321</Paragraphs>
  <Slides>37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7" baseType="lpstr">
      <vt:lpstr>Arial</vt:lpstr>
      <vt:lpstr>Arial Narrow</vt:lpstr>
      <vt:lpstr>Avenir Next Condensed</vt:lpstr>
      <vt:lpstr>Avenir Next Condensed Demi Bold</vt:lpstr>
      <vt:lpstr>Calibri</vt:lpstr>
      <vt:lpstr>Calibri Light</vt:lpstr>
      <vt:lpstr>inherit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lycée technologique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5 grandes poursuites d’étude accessibles après l’obtention d’un baccalauréat STMG </vt:lpstr>
      <vt:lpstr>Exemples de BUT à LYON 1</vt:lpstr>
      <vt:lpstr>RESULTATS BAC STMG</vt:lpstr>
      <vt:lpstr>RESULTATS PARCOURSUP Terminale STMG</vt:lpstr>
      <vt:lpstr>Orientation : ressources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Enseignements de spécialité</vt:lpstr>
      <vt:lpstr>Présentation PowerPoint</vt:lpstr>
      <vt:lpstr>Présentation PowerPoint</vt:lpstr>
      <vt:lpstr>Présentation PowerPoint</vt:lpstr>
      <vt:lpstr>Le rôle des parents dans le suivi du  travail et la réussite scolaire de l’enfant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ddfpt</dc:creator>
  <cp:lastModifiedBy>jea.lebouedec.adm</cp:lastModifiedBy>
  <cp:revision>170</cp:revision>
  <dcterms:created xsi:type="dcterms:W3CDTF">2020-01-28T14:59:54Z</dcterms:created>
  <dcterms:modified xsi:type="dcterms:W3CDTF">2026-07-02T15:06:43Z</dcterms:modified>
</cp:coreProperties>
</file>