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2"/>
  </p:notesMasterIdLst>
  <p:sldIdLst>
    <p:sldId id="259" r:id="rId2"/>
    <p:sldId id="319" r:id="rId3"/>
    <p:sldId id="269" r:id="rId4"/>
    <p:sldId id="270" r:id="rId5"/>
    <p:sldId id="266" r:id="rId6"/>
    <p:sldId id="275" r:id="rId7"/>
    <p:sldId id="268" r:id="rId8"/>
    <p:sldId id="278" r:id="rId9"/>
    <p:sldId id="257" r:id="rId10"/>
    <p:sldId id="279" r:id="rId11"/>
    <p:sldId id="320" r:id="rId12"/>
    <p:sldId id="312" r:id="rId13"/>
    <p:sldId id="286" r:id="rId14"/>
    <p:sldId id="305" r:id="rId15"/>
    <p:sldId id="306" r:id="rId16"/>
    <p:sldId id="310" r:id="rId17"/>
    <p:sldId id="313" r:id="rId18"/>
    <p:sldId id="316" r:id="rId19"/>
    <p:sldId id="304" r:id="rId20"/>
    <p:sldId id="300" r:id="rId21"/>
  </p:sldIdLst>
  <p:sldSz cx="9906000" cy="6858000" type="A4"/>
  <p:notesSz cx="6799263" cy="99298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8400"/>
    <a:srgbClr val="FF9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30" autoAdjust="0"/>
    <p:restoredTop sz="94643"/>
  </p:normalViewPr>
  <p:slideViewPr>
    <p:cSldViewPr snapToGrid="0" snapToObjects="1">
      <p:cViewPr varScale="1">
        <p:scale>
          <a:sx n="137" d="100"/>
          <a:sy n="137" d="100"/>
        </p:scale>
        <p:origin x="595" y="110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8EC8FEF-51BB-49AE-AA08-631D522B3BDA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09C5E3D0-48E4-4C88-BB40-27390BC79AB9}">
      <dgm:prSet phldrT="[Texte]"/>
      <dgm:spPr/>
      <dgm:t>
        <a:bodyPr/>
        <a:lstStyle/>
        <a:p>
          <a:r>
            <a:rPr lang="fr-FR" dirty="0">
              <a:latin typeface="Century Gothic" panose="020B0502020202020204" pitchFamily="34" charset="0"/>
            </a:rPr>
            <a:t>Cycle secondaire</a:t>
          </a:r>
        </a:p>
      </dgm:t>
    </dgm:pt>
    <dgm:pt modelId="{0AAABE4B-FDF5-4034-BFAA-A1142112AD24}" type="parTrans" cxnId="{39A33B92-CF21-429E-9537-A62C71D1ACAD}">
      <dgm:prSet/>
      <dgm:spPr/>
      <dgm:t>
        <a:bodyPr/>
        <a:lstStyle/>
        <a:p>
          <a:endParaRPr lang="fr-FR">
            <a:latin typeface="Century Gothic" panose="020B0502020202020204" pitchFamily="34" charset="0"/>
          </a:endParaRPr>
        </a:p>
      </dgm:t>
    </dgm:pt>
    <dgm:pt modelId="{76C06D02-8450-4E3A-8E34-AECFD3FFAD4F}" type="sibTrans" cxnId="{39A33B92-CF21-429E-9537-A62C71D1ACAD}">
      <dgm:prSet/>
      <dgm:spPr/>
      <dgm:t>
        <a:bodyPr/>
        <a:lstStyle/>
        <a:p>
          <a:endParaRPr lang="fr-FR">
            <a:latin typeface="Century Gothic" panose="020B0502020202020204" pitchFamily="34" charset="0"/>
          </a:endParaRPr>
        </a:p>
      </dgm:t>
    </dgm:pt>
    <dgm:pt modelId="{2EE3941E-2957-4AE0-AD0C-B8EC7E696147}">
      <dgm:prSet phldrT="[Texte]"/>
      <dgm:spPr/>
      <dgm:t>
        <a:bodyPr/>
        <a:lstStyle/>
        <a:p>
          <a:r>
            <a:rPr lang="fr-FR" dirty="0">
              <a:latin typeface="Century Gothic" panose="020B0502020202020204" pitchFamily="34" charset="0"/>
            </a:rPr>
            <a:t>Baccalauréat</a:t>
          </a:r>
        </a:p>
      </dgm:t>
    </dgm:pt>
    <dgm:pt modelId="{25C02547-27B5-4D26-AC24-12E278BC394B}" type="parTrans" cxnId="{215EECE0-233A-42AA-AD11-C103AAEF0238}">
      <dgm:prSet/>
      <dgm:spPr/>
      <dgm:t>
        <a:bodyPr/>
        <a:lstStyle/>
        <a:p>
          <a:endParaRPr lang="fr-FR">
            <a:latin typeface="Century Gothic" panose="020B0502020202020204" pitchFamily="34" charset="0"/>
          </a:endParaRPr>
        </a:p>
      </dgm:t>
    </dgm:pt>
    <dgm:pt modelId="{A648F4A3-6873-4885-9826-9D6E2CD68F11}" type="sibTrans" cxnId="{215EECE0-233A-42AA-AD11-C103AAEF0238}">
      <dgm:prSet/>
      <dgm:spPr/>
      <dgm:t>
        <a:bodyPr/>
        <a:lstStyle/>
        <a:p>
          <a:endParaRPr lang="fr-FR">
            <a:latin typeface="Century Gothic" panose="020B0502020202020204" pitchFamily="34" charset="0"/>
          </a:endParaRPr>
        </a:p>
      </dgm:t>
    </dgm:pt>
    <dgm:pt modelId="{CA053510-AA08-411B-9B29-49D3D98D29B9}">
      <dgm:prSet phldrT="[Texte]"/>
      <dgm:spPr/>
      <dgm:t>
        <a:bodyPr/>
        <a:lstStyle/>
        <a:p>
          <a:r>
            <a:rPr lang="fr-FR" dirty="0">
              <a:latin typeface="Century Gothic" panose="020B0502020202020204" pitchFamily="34" charset="0"/>
            </a:rPr>
            <a:t>Cycle supérieur</a:t>
          </a:r>
        </a:p>
      </dgm:t>
    </dgm:pt>
    <dgm:pt modelId="{2A8E67FE-D057-4F99-B43D-FD3B3D823538}" type="parTrans" cxnId="{685F3981-C321-4768-88B7-2EBC600F4FB1}">
      <dgm:prSet/>
      <dgm:spPr/>
      <dgm:t>
        <a:bodyPr/>
        <a:lstStyle/>
        <a:p>
          <a:endParaRPr lang="fr-FR">
            <a:latin typeface="Century Gothic" panose="020B0502020202020204" pitchFamily="34" charset="0"/>
          </a:endParaRPr>
        </a:p>
      </dgm:t>
    </dgm:pt>
    <dgm:pt modelId="{C86EC770-0C41-4476-AA9A-73CE34D48683}" type="sibTrans" cxnId="{685F3981-C321-4768-88B7-2EBC600F4FB1}">
      <dgm:prSet/>
      <dgm:spPr/>
      <dgm:t>
        <a:bodyPr/>
        <a:lstStyle/>
        <a:p>
          <a:endParaRPr lang="fr-FR">
            <a:latin typeface="Century Gothic" panose="020B0502020202020204" pitchFamily="34" charset="0"/>
          </a:endParaRPr>
        </a:p>
      </dgm:t>
    </dgm:pt>
    <dgm:pt modelId="{1BCCE657-48DD-4D20-9EA2-BF8D5BD2BD4A}" type="pres">
      <dgm:prSet presAssocID="{F8EC8FEF-51BB-49AE-AA08-631D522B3BDA}" presName="arrowDiagram" presStyleCnt="0">
        <dgm:presLayoutVars>
          <dgm:chMax val="5"/>
          <dgm:dir/>
          <dgm:resizeHandles val="exact"/>
        </dgm:presLayoutVars>
      </dgm:prSet>
      <dgm:spPr/>
    </dgm:pt>
    <dgm:pt modelId="{0615E7B2-DBE2-44FF-BB2B-6BFC40FDA628}" type="pres">
      <dgm:prSet presAssocID="{F8EC8FEF-51BB-49AE-AA08-631D522B3BDA}" presName="arrow" presStyleLbl="bgShp" presStyleIdx="0" presStyleCnt="1" custLinFactNeighborX="-7880" custLinFactNeighborY="-6699"/>
      <dgm:spPr/>
    </dgm:pt>
    <dgm:pt modelId="{456ED702-046B-4748-84AA-E19F24424F74}" type="pres">
      <dgm:prSet presAssocID="{F8EC8FEF-51BB-49AE-AA08-631D522B3BDA}" presName="arrowDiagram3" presStyleCnt="0"/>
      <dgm:spPr/>
    </dgm:pt>
    <dgm:pt modelId="{E81E5A60-C9D3-4FD8-A5CA-5CEA8AC859FB}" type="pres">
      <dgm:prSet presAssocID="{09C5E3D0-48E4-4C88-BB40-27390BC79AB9}" presName="bullet3a" presStyleLbl="node1" presStyleIdx="0" presStyleCnt="3"/>
      <dgm:spPr/>
    </dgm:pt>
    <dgm:pt modelId="{52C3F022-9895-44AC-AA9A-0AD425226FC1}" type="pres">
      <dgm:prSet presAssocID="{09C5E3D0-48E4-4C88-BB40-27390BC79AB9}" presName="textBox3a" presStyleLbl="revTx" presStyleIdx="0" presStyleCnt="3" custLinFactNeighborX="-46674" custLinFactNeighborY="-59405">
        <dgm:presLayoutVars>
          <dgm:bulletEnabled val="1"/>
        </dgm:presLayoutVars>
      </dgm:prSet>
      <dgm:spPr/>
    </dgm:pt>
    <dgm:pt modelId="{EB66297A-E19E-41FA-98EE-FB8AC30B62DB}" type="pres">
      <dgm:prSet presAssocID="{2EE3941E-2957-4AE0-AD0C-B8EC7E696147}" presName="bullet3b" presStyleLbl="node1" presStyleIdx="1" presStyleCnt="3"/>
      <dgm:spPr/>
    </dgm:pt>
    <dgm:pt modelId="{914A26E8-F30C-4904-9A75-E003B2A4E853}" type="pres">
      <dgm:prSet presAssocID="{2EE3941E-2957-4AE0-AD0C-B8EC7E696147}" presName="textBox3b" presStyleLbl="revTx" presStyleIdx="1" presStyleCnt="3" custLinFactNeighborX="-53029" custLinFactNeighborY="-23769">
        <dgm:presLayoutVars>
          <dgm:bulletEnabled val="1"/>
        </dgm:presLayoutVars>
      </dgm:prSet>
      <dgm:spPr/>
    </dgm:pt>
    <dgm:pt modelId="{2254B010-89A5-4651-A367-1B05F25A152D}" type="pres">
      <dgm:prSet presAssocID="{CA053510-AA08-411B-9B29-49D3D98D29B9}" presName="bullet3c" presStyleLbl="node1" presStyleIdx="2" presStyleCnt="3" custLinFactNeighborX="-22038"/>
      <dgm:spPr/>
    </dgm:pt>
    <dgm:pt modelId="{A96DB57C-5406-4AD9-9F9D-944127D6FC0C}" type="pres">
      <dgm:prSet presAssocID="{CA053510-AA08-411B-9B29-49D3D98D29B9}" presName="textBox3c" presStyleLbl="revTx" presStyleIdx="2" presStyleCnt="3" custScaleY="23517" custLinFactNeighborX="-61038" custLinFactNeighborY="-70812">
        <dgm:presLayoutVars>
          <dgm:bulletEnabled val="1"/>
        </dgm:presLayoutVars>
      </dgm:prSet>
      <dgm:spPr/>
    </dgm:pt>
  </dgm:ptLst>
  <dgm:cxnLst>
    <dgm:cxn modelId="{685F3981-C321-4768-88B7-2EBC600F4FB1}" srcId="{F8EC8FEF-51BB-49AE-AA08-631D522B3BDA}" destId="{CA053510-AA08-411B-9B29-49D3D98D29B9}" srcOrd="2" destOrd="0" parTransId="{2A8E67FE-D057-4F99-B43D-FD3B3D823538}" sibTransId="{C86EC770-0C41-4476-AA9A-73CE34D48683}"/>
    <dgm:cxn modelId="{39A33B92-CF21-429E-9537-A62C71D1ACAD}" srcId="{F8EC8FEF-51BB-49AE-AA08-631D522B3BDA}" destId="{09C5E3D0-48E4-4C88-BB40-27390BC79AB9}" srcOrd="0" destOrd="0" parTransId="{0AAABE4B-FDF5-4034-BFAA-A1142112AD24}" sibTransId="{76C06D02-8450-4E3A-8E34-AECFD3FFAD4F}"/>
    <dgm:cxn modelId="{03AD25CD-28D4-4E2D-83CB-EB3358F106BE}" type="presOf" srcId="{09C5E3D0-48E4-4C88-BB40-27390BC79AB9}" destId="{52C3F022-9895-44AC-AA9A-0AD425226FC1}" srcOrd="0" destOrd="0" presId="urn:microsoft.com/office/officeart/2005/8/layout/arrow2"/>
    <dgm:cxn modelId="{B58DD7D7-6603-4FDB-92EB-5C391943BDF2}" type="presOf" srcId="{F8EC8FEF-51BB-49AE-AA08-631D522B3BDA}" destId="{1BCCE657-48DD-4D20-9EA2-BF8D5BD2BD4A}" srcOrd="0" destOrd="0" presId="urn:microsoft.com/office/officeart/2005/8/layout/arrow2"/>
    <dgm:cxn modelId="{211795DC-F507-401A-BAD1-F31CC244D36B}" type="presOf" srcId="{2EE3941E-2957-4AE0-AD0C-B8EC7E696147}" destId="{914A26E8-F30C-4904-9A75-E003B2A4E853}" srcOrd="0" destOrd="0" presId="urn:microsoft.com/office/officeart/2005/8/layout/arrow2"/>
    <dgm:cxn modelId="{215EECE0-233A-42AA-AD11-C103AAEF0238}" srcId="{F8EC8FEF-51BB-49AE-AA08-631D522B3BDA}" destId="{2EE3941E-2957-4AE0-AD0C-B8EC7E696147}" srcOrd="1" destOrd="0" parTransId="{25C02547-27B5-4D26-AC24-12E278BC394B}" sibTransId="{A648F4A3-6873-4885-9826-9D6E2CD68F11}"/>
    <dgm:cxn modelId="{216E9AE6-BE84-4576-A3E7-06100C43831D}" type="presOf" srcId="{CA053510-AA08-411B-9B29-49D3D98D29B9}" destId="{A96DB57C-5406-4AD9-9F9D-944127D6FC0C}" srcOrd="0" destOrd="0" presId="urn:microsoft.com/office/officeart/2005/8/layout/arrow2"/>
    <dgm:cxn modelId="{050C7FD2-BE3D-4723-AC95-CE024C41B1AF}" type="presParOf" srcId="{1BCCE657-48DD-4D20-9EA2-BF8D5BD2BD4A}" destId="{0615E7B2-DBE2-44FF-BB2B-6BFC40FDA628}" srcOrd="0" destOrd="0" presId="urn:microsoft.com/office/officeart/2005/8/layout/arrow2"/>
    <dgm:cxn modelId="{553E2063-2E26-4EE0-914B-51C0F6137EA6}" type="presParOf" srcId="{1BCCE657-48DD-4D20-9EA2-BF8D5BD2BD4A}" destId="{456ED702-046B-4748-84AA-E19F24424F74}" srcOrd="1" destOrd="0" presId="urn:microsoft.com/office/officeart/2005/8/layout/arrow2"/>
    <dgm:cxn modelId="{AFBC85D3-C908-4EC4-9991-5A5A1474A51D}" type="presParOf" srcId="{456ED702-046B-4748-84AA-E19F24424F74}" destId="{E81E5A60-C9D3-4FD8-A5CA-5CEA8AC859FB}" srcOrd="0" destOrd="0" presId="urn:microsoft.com/office/officeart/2005/8/layout/arrow2"/>
    <dgm:cxn modelId="{214F68CE-C330-47FD-90D4-0B7D99009918}" type="presParOf" srcId="{456ED702-046B-4748-84AA-E19F24424F74}" destId="{52C3F022-9895-44AC-AA9A-0AD425226FC1}" srcOrd="1" destOrd="0" presId="urn:microsoft.com/office/officeart/2005/8/layout/arrow2"/>
    <dgm:cxn modelId="{4867C8F9-B4E7-4B5B-9FC5-E2EFD50866B4}" type="presParOf" srcId="{456ED702-046B-4748-84AA-E19F24424F74}" destId="{EB66297A-E19E-41FA-98EE-FB8AC30B62DB}" srcOrd="2" destOrd="0" presId="urn:microsoft.com/office/officeart/2005/8/layout/arrow2"/>
    <dgm:cxn modelId="{34579CD7-0C98-4206-BC9A-1E68C989CF4B}" type="presParOf" srcId="{456ED702-046B-4748-84AA-E19F24424F74}" destId="{914A26E8-F30C-4904-9A75-E003B2A4E853}" srcOrd="3" destOrd="0" presId="urn:microsoft.com/office/officeart/2005/8/layout/arrow2"/>
    <dgm:cxn modelId="{7C0CC12D-6BD2-4C24-8F0E-B0927D775687}" type="presParOf" srcId="{456ED702-046B-4748-84AA-E19F24424F74}" destId="{2254B010-89A5-4651-A367-1B05F25A152D}" srcOrd="4" destOrd="0" presId="urn:microsoft.com/office/officeart/2005/8/layout/arrow2"/>
    <dgm:cxn modelId="{AF080190-5994-4F7E-91E5-BB6AB6FD06B0}" type="presParOf" srcId="{456ED702-046B-4748-84AA-E19F24424F74}" destId="{A96DB57C-5406-4AD9-9F9D-944127D6FC0C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15E7B2-DBE2-44FF-BB2B-6BFC40FDA628}">
      <dsp:nvSpPr>
        <dsp:cNvPr id="0" name=""/>
        <dsp:cNvSpPr/>
      </dsp:nvSpPr>
      <dsp:spPr>
        <a:xfrm>
          <a:off x="0" y="0"/>
          <a:ext cx="7003942" cy="4377464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1E5A60-C9D3-4FD8-A5CA-5CEA8AC859FB}">
      <dsp:nvSpPr>
        <dsp:cNvPr id="0" name=""/>
        <dsp:cNvSpPr/>
      </dsp:nvSpPr>
      <dsp:spPr>
        <a:xfrm>
          <a:off x="1128214" y="3021325"/>
          <a:ext cx="182102" cy="18210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C3F022-9895-44AC-AA9A-0AD425226FC1}">
      <dsp:nvSpPr>
        <dsp:cNvPr id="0" name=""/>
        <dsp:cNvSpPr/>
      </dsp:nvSpPr>
      <dsp:spPr>
        <a:xfrm>
          <a:off x="457584" y="2360851"/>
          <a:ext cx="1631918" cy="12650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492" tIns="0" rIns="0" bIns="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700" kern="1200" dirty="0">
              <a:latin typeface="Century Gothic" panose="020B0502020202020204" pitchFamily="34" charset="0"/>
            </a:rPr>
            <a:t>Cycle secondaire</a:t>
          </a:r>
        </a:p>
      </dsp:txBody>
      <dsp:txXfrm>
        <a:off x="457584" y="2360851"/>
        <a:ext cx="1631918" cy="1265087"/>
      </dsp:txXfrm>
    </dsp:sp>
    <dsp:sp modelId="{EB66297A-E19E-41FA-98EE-FB8AC30B62DB}">
      <dsp:nvSpPr>
        <dsp:cNvPr id="0" name=""/>
        <dsp:cNvSpPr/>
      </dsp:nvSpPr>
      <dsp:spPr>
        <a:xfrm>
          <a:off x="2735619" y="1831530"/>
          <a:ext cx="329185" cy="32918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14A26E8-F30C-4904-9A75-E003B2A4E853}">
      <dsp:nvSpPr>
        <dsp:cNvPr id="0" name=""/>
        <dsp:cNvSpPr/>
      </dsp:nvSpPr>
      <dsp:spPr>
        <a:xfrm>
          <a:off x="2008822" y="1430102"/>
          <a:ext cx="1680946" cy="23813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4428" tIns="0" rIns="0" bIns="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700" kern="1200" dirty="0">
              <a:latin typeface="Century Gothic" panose="020B0502020202020204" pitchFamily="34" charset="0"/>
            </a:rPr>
            <a:t>Baccalauréat</a:t>
          </a:r>
        </a:p>
      </dsp:txBody>
      <dsp:txXfrm>
        <a:off x="2008822" y="1430102"/>
        <a:ext cx="1680946" cy="2381340"/>
      </dsp:txXfrm>
    </dsp:sp>
    <dsp:sp modelId="{2254B010-89A5-4651-A367-1B05F25A152D}">
      <dsp:nvSpPr>
        <dsp:cNvPr id="0" name=""/>
        <dsp:cNvSpPr/>
      </dsp:nvSpPr>
      <dsp:spPr>
        <a:xfrm>
          <a:off x="4568377" y="1107498"/>
          <a:ext cx="455256" cy="45525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96DB57C-5406-4AD9-9F9D-944127D6FC0C}">
      <dsp:nvSpPr>
        <dsp:cNvPr id="0" name=""/>
        <dsp:cNvSpPr/>
      </dsp:nvSpPr>
      <dsp:spPr>
        <a:xfrm>
          <a:off x="3870319" y="344221"/>
          <a:ext cx="1680946" cy="7154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231" tIns="0" rIns="0" bIns="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700" kern="1200" dirty="0">
              <a:latin typeface="Century Gothic" panose="020B0502020202020204" pitchFamily="34" charset="0"/>
            </a:rPr>
            <a:t>Cycle supérieur</a:t>
          </a:r>
        </a:p>
      </dsp:txBody>
      <dsp:txXfrm>
        <a:off x="3870319" y="344221"/>
        <a:ext cx="1680946" cy="7154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1342" y="0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34D72C-B367-4595-8423-361B0EE9D069}" type="datetimeFigureOut">
              <a:rPr lang="fr-FR" smtClean="0"/>
              <a:pPr/>
              <a:t>23/03/2026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711200" y="744538"/>
            <a:ext cx="5376863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927" y="4716661"/>
            <a:ext cx="5439410" cy="446841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1599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1342" y="9431599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52CA0B-1E2D-46DE-8A27-4651DC0C53D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74691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711200" y="744538"/>
            <a:ext cx="5376863" cy="3724275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C6118D-AA88-447A-8919-DBF0841F06D4}" type="slidenum">
              <a:rPr lang="fr-FR" smtClean="0"/>
              <a:pPr>
                <a:defRPr/>
              </a:pPr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830677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666750" y="1016000"/>
            <a:ext cx="5273675" cy="365283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22589" y="5022870"/>
            <a:ext cx="4569892" cy="405577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711200" y="744538"/>
            <a:ext cx="5376863" cy="3724275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A7238D-D3B8-415C-9B46-052B269759A4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59695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file:////Users/mogcs/Dropbox%20(MOGAO)/De&#769;De&#769;%20Dossiers%20Divers/LYCE&#769;E%20AMPE&#768;RE/LA001_CharteGraphique/LA001_Matrice%20PP/LA001_Matrice_PP_Couverture.jpg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file:////Users/mogcs/Dropbox%20(MOGAO)/De&#769;De&#769;%20Dossiers%20Divers/LYCE&#769;E%20AMPE&#768;RE/LA001_CharteGraphique/LA001_Matrice%20PP/LA001_Matrice_PP_Texte.jpg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file:////Users/mogcs/Dropbox%20(MOGAO)/De&#769;De&#769;%20Dossiers%20Divers/LYCE&#769;E%20AMPE&#768;RE/LA001_CharteGraphique/LA001_Matrice%20PP/LA001_Matrice_PP_Der.jpg" TargetMode="External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922" cy="6858000"/>
          </a:xfrm>
          <a:prstGeom prst="rect">
            <a:avLst/>
          </a:prstGeom>
        </p:spPr>
      </p:pic>
      <p:cxnSp>
        <p:nvCxnSpPr>
          <p:cNvPr id="8" name="Connecteur droit 7"/>
          <p:cNvCxnSpPr/>
          <p:nvPr userDrawn="1"/>
        </p:nvCxnSpPr>
        <p:spPr>
          <a:xfrm>
            <a:off x="3945467" y="3796734"/>
            <a:ext cx="5448367" cy="0"/>
          </a:xfrm>
          <a:prstGeom prst="line">
            <a:avLst/>
          </a:prstGeom>
          <a:ln w="31750">
            <a:solidFill>
              <a:srgbClr val="F78231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/>
          <p:cNvCxnSpPr/>
          <p:nvPr userDrawn="1"/>
        </p:nvCxnSpPr>
        <p:spPr>
          <a:xfrm>
            <a:off x="3945467" y="2335134"/>
            <a:ext cx="5448367" cy="0"/>
          </a:xfrm>
          <a:prstGeom prst="line">
            <a:avLst/>
          </a:prstGeom>
          <a:ln w="31750">
            <a:solidFill>
              <a:srgbClr val="F78231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717698" y="5920812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1401" b="0" i="0">
                <a:latin typeface="Avenir Next Condensed" charset="0"/>
                <a:ea typeface="Avenir Next Condensed" charset="0"/>
                <a:cs typeface="Avenir Next Condensed" charset="0"/>
              </a:defRPr>
            </a:lvl1pPr>
          </a:lstStyle>
          <a:p>
            <a:fld id="{8A973CDB-3E58-CC41-BD1F-4F659002B8DF}" type="datetimeFigureOut">
              <a:rPr lang="fr-FR" smtClean="0"/>
              <a:pPr/>
              <a:t>23/03/2026</a:t>
            </a:fld>
            <a:endParaRPr lang="fr-FR" dirty="0"/>
          </a:p>
        </p:txBody>
      </p:sp>
      <p:sp>
        <p:nvSpPr>
          <p:cNvPr id="11" name="Titre 1"/>
          <p:cNvSpPr>
            <a:spLocks noGrp="1"/>
          </p:cNvSpPr>
          <p:nvPr>
            <p:ph type="ctrTitle" hasCustomPrompt="1"/>
          </p:nvPr>
        </p:nvSpPr>
        <p:spPr>
          <a:xfrm>
            <a:off x="3251200" y="2367337"/>
            <a:ext cx="6142635" cy="136683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marR="0" indent="0" algn="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baseline="0">
                <a:latin typeface="Avenir Next Condensed Demi Bold" charset="0"/>
                <a:ea typeface="Avenir Next Condensed Demi Bold" charset="0"/>
                <a:cs typeface="Avenir Next Condensed Demi Bold" charset="0"/>
              </a:defRPr>
            </a:lvl1pPr>
          </a:lstStyle>
          <a:p>
            <a:r>
              <a:rPr lang="fr-FR" dirty="0"/>
              <a:t>Titre du document</a:t>
            </a:r>
            <a:br>
              <a:rPr lang="fr-FR" dirty="0"/>
            </a:br>
            <a:r>
              <a:rPr lang="fr-FR" sz="4400" b="0" i="0" dirty="0">
                <a:latin typeface="Avenir Next Condensed" charset="0"/>
                <a:ea typeface="Avenir Next Condensed" charset="0"/>
                <a:cs typeface="Avenir Next Condensed" charset="0"/>
              </a:rPr>
              <a:t>Sous-titre si</a:t>
            </a:r>
            <a:r>
              <a:rPr lang="fr-FR" sz="4400" b="0" i="0" baseline="0" dirty="0">
                <a:latin typeface="Avenir Next Condensed" charset="0"/>
                <a:ea typeface="Avenir Next Condensed" charset="0"/>
                <a:cs typeface="Avenir Next Condensed" charset="0"/>
              </a:rPr>
              <a:t> besoin</a:t>
            </a:r>
            <a:br>
              <a:rPr lang="fr-FR" sz="4400" b="0" i="0" dirty="0">
                <a:latin typeface="Avenir Next Condensed" charset="0"/>
                <a:ea typeface="Avenir Next Condensed" charset="0"/>
                <a:cs typeface="Avenir Next Condensed" charset="0"/>
              </a:rPr>
            </a:br>
            <a:endParaRPr lang="fr-F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823C2023-BB93-C04D-A4F0-CF7526940BEF}" type="datetimeFigureOut">
              <a:rPr lang="fr-FR" smtClean="0"/>
              <a:pPr/>
              <a:t>23/03/2026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AEAD0210-17C4-BC41-8EF0-BBBB0DE6D69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823C2023-BB93-C04D-A4F0-CF7526940BEF}" type="datetimeFigureOut">
              <a:rPr lang="fr-FR" smtClean="0"/>
              <a:pPr/>
              <a:t>23/03/2026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AEAD0210-17C4-BC41-8EF0-BBBB0DE6D69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 txBox="1">
            <a:spLocks/>
          </p:cNvSpPr>
          <p:nvPr userDrawn="1"/>
        </p:nvSpPr>
        <p:spPr>
          <a:xfrm>
            <a:off x="800168" y="1837641"/>
            <a:ext cx="8072899" cy="871692"/>
          </a:xfrm>
          <a:prstGeom prst="rect">
            <a:avLst/>
          </a:prstGeom>
        </p:spPr>
        <p:txBody>
          <a:bodyPr vert="horz" lIns="91440" tIns="45721" rIns="91440" bIns="45721" rtlCol="0" anchor="t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i="0" kern="1200" baseline="0">
                <a:solidFill>
                  <a:schemeClr val="tx1"/>
                </a:solidFill>
                <a:latin typeface="Avenir Next Condensed Demi Bold" charset="0"/>
                <a:ea typeface="Avenir Next Condensed Demi Bold" charset="0"/>
                <a:cs typeface="Avenir Next Condensed Demi Bold" charset="0"/>
              </a:defRPr>
            </a:lvl1pPr>
          </a:lstStyle>
          <a:p>
            <a:pPr algn="l"/>
            <a:endParaRPr lang="fr-FR" sz="3600" b="0" i="0" dirty="0"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906000" cy="7428751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13903" y="2049685"/>
            <a:ext cx="8543925" cy="150018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 i="0">
                <a:solidFill>
                  <a:schemeClr val="tx1"/>
                </a:solidFill>
                <a:latin typeface="Avenir Next Condensed" charset="0"/>
                <a:ea typeface="Avenir Next Condensed" charset="0"/>
                <a:cs typeface="Avenir Next Condensed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sz="3600" b="0" i="0" dirty="0">
                <a:latin typeface="Avenir Next Condensed" charset="0"/>
                <a:ea typeface="Avenir Next Condensed" charset="0"/>
                <a:cs typeface="Avenir Next Condensed" charset="0"/>
              </a:rPr>
              <a:t>Cliquez et modifiez le titre</a:t>
            </a:r>
          </a:p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8" name="Titre 1"/>
          <p:cNvSpPr>
            <a:spLocks noGrp="1"/>
          </p:cNvSpPr>
          <p:nvPr>
            <p:ph type="ctrTitle" hasCustomPrompt="1"/>
          </p:nvPr>
        </p:nvSpPr>
        <p:spPr>
          <a:xfrm>
            <a:off x="275234" y="287866"/>
            <a:ext cx="7086601" cy="70310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600" b="1" i="0" baseline="0">
                <a:solidFill>
                  <a:srgbClr val="E78400"/>
                </a:solidFill>
                <a:latin typeface="Avenir Next Condensed Demi Bold" charset="0"/>
                <a:ea typeface="Avenir Next Condensed Demi Bold" charset="0"/>
                <a:cs typeface="Avenir Next Condensed Demi Bold" charset="0"/>
              </a:defRPr>
            </a:lvl1pPr>
          </a:lstStyle>
          <a:p>
            <a:r>
              <a:rPr lang="fr-FR" dirty="0"/>
              <a:t>Titre du document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0721" y="-294555"/>
            <a:ext cx="9966721" cy="747428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823C2023-BB93-C04D-A4F0-CF7526940BEF}" type="datetimeFigureOut">
              <a:rPr lang="fr-FR" smtClean="0"/>
              <a:pPr/>
              <a:t>23/03/2026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AEAD0210-17C4-BC41-8EF0-BBBB0DE6D69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823C2023-BB93-C04D-A4F0-CF7526940BEF}" type="datetimeFigureOut">
              <a:rPr lang="fr-FR" smtClean="0"/>
              <a:pPr/>
              <a:t>23/03/2026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AEAD0210-17C4-BC41-8EF0-BBBB0DE6D69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823C2023-BB93-C04D-A4F0-CF7526940BEF}" type="datetimeFigureOut">
              <a:rPr lang="fr-FR" smtClean="0"/>
              <a:pPr/>
              <a:t>23/03/2026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AEAD0210-17C4-BC41-8EF0-BBBB0DE6D69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823C2023-BB93-C04D-A4F0-CF7526940BEF}" type="datetimeFigureOut">
              <a:rPr lang="fr-FR" smtClean="0"/>
              <a:pPr/>
              <a:t>23/03/2026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AEAD0210-17C4-BC41-8EF0-BBBB0DE6D69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823C2023-BB93-C04D-A4F0-CF7526940BEF}" type="datetimeFigureOut">
              <a:rPr lang="fr-FR" smtClean="0"/>
              <a:pPr/>
              <a:t>23/03/2026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AEAD0210-17C4-BC41-8EF0-BBBB0DE6D69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Faire glisser l'image vers l'espace réservé ou cliquer sur l'icône pour l'ajouter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823C2023-BB93-C04D-A4F0-CF7526940BEF}" type="datetimeFigureOut">
              <a:rPr lang="fr-FR" smtClean="0"/>
              <a:pPr/>
              <a:t>23/03/2026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AEAD0210-17C4-BC41-8EF0-BBBB0DE6D69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4101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3251200" y="2367337"/>
            <a:ext cx="6540500" cy="1366838"/>
          </a:xfrm>
        </p:spPr>
        <p:txBody>
          <a:bodyPr>
            <a:normAutofit/>
          </a:bodyPr>
          <a:lstStyle/>
          <a:p>
            <a:pPr algn="ctr"/>
            <a:r>
              <a:rPr lang="fr-FR" dirty="0"/>
              <a:t>Journée Portes Ouvertes </a:t>
            </a:r>
            <a:br>
              <a:rPr lang="fr-FR" dirty="0"/>
            </a:br>
            <a:r>
              <a:rPr lang="fr-FR" dirty="0"/>
              <a:t>Samedi 21 mars 2026</a:t>
            </a:r>
          </a:p>
        </p:txBody>
      </p:sp>
      <p:pic>
        <p:nvPicPr>
          <p:cNvPr id="3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8556" y="184150"/>
            <a:ext cx="992188" cy="135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97374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10" name="Text Box 3"/>
          <p:cNvSpPr txBox="1">
            <a:spLocks noChangeArrowheads="1"/>
          </p:cNvSpPr>
          <p:nvPr/>
        </p:nvSpPr>
        <p:spPr bwMode="auto">
          <a:xfrm>
            <a:off x="194336" y="177801"/>
            <a:ext cx="957831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defTabSz="912813"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defTabSz="912813"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defTabSz="912813"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defTabSz="912813"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defTabSz="912813"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fr-FR" sz="2400" b="1" dirty="0">
                <a:solidFill>
                  <a:srgbClr val="0070C0"/>
                </a:solidFill>
                <a:latin typeface="+mn-lt"/>
                <a:cs typeface="Arial" pitchFamily="34" charset="0"/>
              </a:rPr>
              <a:t>Classe de 2</a:t>
            </a:r>
            <a:r>
              <a:rPr lang="fr-FR" sz="2400" b="1" baseline="30000" dirty="0">
                <a:solidFill>
                  <a:srgbClr val="0070C0"/>
                </a:solidFill>
                <a:latin typeface="+mn-lt"/>
                <a:cs typeface="Arial" pitchFamily="34" charset="0"/>
              </a:rPr>
              <a:t>de</a:t>
            </a:r>
            <a:r>
              <a:rPr lang="fr-FR" sz="2400" b="1" dirty="0">
                <a:solidFill>
                  <a:srgbClr val="0070C0"/>
                </a:solidFill>
                <a:latin typeface="+mn-lt"/>
                <a:cs typeface="Arial" pitchFamily="34" charset="0"/>
              </a:rPr>
              <a:t> GT : Liste et volumes horaires des enseignements communs</a:t>
            </a:r>
          </a:p>
        </p:txBody>
      </p:sp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6730056"/>
              </p:ext>
            </p:extLst>
          </p:nvPr>
        </p:nvGraphicFramePr>
        <p:xfrm>
          <a:off x="271727" y="765177"/>
          <a:ext cx="9028848" cy="52285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121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166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3466">
                <a:tc>
                  <a:txBody>
                    <a:bodyPr/>
                    <a:lstStyle/>
                    <a:p>
                      <a:r>
                        <a:rPr lang="fr-FR" sz="1800" dirty="0"/>
                        <a:t>Enseignements</a:t>
                      </a:r>
                    </a:p>
                  </a:txBody>
                  <a:tcPr marL="99059" marR="99059" marT="45711" marB="45711"/>
                </a:tc>
                <a:tc>
                  <a:txBody>
                    <a:bodyPr/>
                    <a:lstStyle/>
                    <a:p>
                      <a:r>
                        <a:rPr lang="fr-FR" sz="1800" dirty="0"/>
                        <a:t>Horaire élève</a:t>
                      </a:r>
                    </a:p>
                  </a:txBody>
                  <a:tcPr marL="99059" marR="99059" marT="45711" marB="45711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3466">
                <a:tc>
                  <a:txBody>
                    <a:bodyPr/>
                    <a:lstStyle/>
                    <a:p>
                      <a:r>
                        <a:rPr lang="fr-FR" sz="1600" dirty="0"/>
                        <a:t>Français</a:t>
                      </a:r>
                    </a:p>
                  </a:txBody>
                  <a:tcPr marL="99059" marR="99059" marT="45711" marB="45711"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4h</a:t>
                      </a:r>
                    </a:p>
                  </a:txBody>
                  <a:tcPr marL="99059" marR="99059" marT="45711" marB="45711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3466">
                <a:tc>
                  <a:txBody>
                    <a:bodyPr/>
                    <a:lstStyle/>
                    <a:p>
                      <a:r>
                        <a:rPr lang="fr-FR" sz="1600" dirty="0"/>
                        <a:t>Histoire-géographie</a:t>
                      </a:r>
                    </a:p>
                  </a:txBody>
                  <a:tcPr marL="99059" marR="99059" marT="45711" marB="45711"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3h</a:t>
                      </a:r>
                    </a:p>
                  </a:txBody>
                  <a:tcPr marL="99059" marR="99059" marT="45711" marB="45711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3466">
                <a:tc>
                  <a:txBody>
                    <a:bodyPr/>
                    <a:lstStyle/>
                    <a:p>
                      <a:r>
                        <a:rPr lang="fr-FR" sz="1600" dirty="0"/>
                        <a:t>Langues vivantes</a:t>
                      </a:r>
                      <a:r>
                        <a:rPr lang="fr-FR" sz="1600" baseline="0" dirty="0"/>
                        <a:t> A et B</a:t>
                      </a:r>
                      <a:endParaRPr lang="fr-FR" sz="1600" dirty="0"/>
                    </a:p>
                  </a:txBody>
                  <a:tcPr marL="99059" marR="99059" marT="45711" marB="45711"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5h30</a:t>
                      </a:r>
                    </a:p>
                  </a:txBody>
                  <a:tcPr marL="99059" marR="99059" marT="45711" marB="45711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3466">
                <a:tc>
                  <a:txBody>
                    <a:bodyPr/>
                    <a:lstStyle/>
                    <a:p>
                      <a:r>
                        <a:rPr lang="fr-FR" sz="1600" dirty="0"/>
                        <a:t>Sciences économiques et sociales</a:t>
                      </a:r>
                    </a:p>
                  </a:txBody>
                  <a:tcPr marL="99059" marR="99059" marT="45711" marB="45711"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1h30</a:t>
                      </a:r>
                    </a:p>
                  </a:txBody>
                  <a:tcPr marL="99059" marR="99059" marT="45711" marB="45711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3466">
                <a:tc>
                  <a:txBody>
                    <a:bodyPr/>
                    <a:lstStyle/>
                    <a:p>
                      <a:r>
                        <a:rPr lang="fr-FR" sz="1600" dirty="0"/>
                        <a:t>Mathématiques</a:t>
                      </a:r>
                    </a:p>
                  </a:txBody>
                  <a:tcPr marL="99059" marR="99059" marT="45711" marB="45711"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4h</a:t>
                      </a:r>
                    </a:p>
                  </a:txBody>
                  <a:tcPr marL="99059" marR="99059" marT="45711" marB="45711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3466">
                <a:tc>
                  <a:txBody>
                    <a:bodyPr/>
                    <a:lstStyle/>
                    <a:p>
                      <a:r>
                        <a:rPr lang="fr-FR" sz="1600" dirty="0"/>
                        <a:t>Physique-chimie</a:t>
                      </a:r>
                    </a:p>
                  </a:txBody>
                  <a:tcPr marL="99059" marR="99059" marT="45711" marB="45711"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3h</a:t>
                      </a:r>
                    </a:p>
                  </a:txBody>
                  <a:tcPr marL="99059" marR="99059" marT="45711" marB="45711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3466">
                <a:tc>
                  <a:txBody>
                    <a:bodyPr/>
                    <a:lstStyle/>
                    <a:p>
                      <a:r>
                        <a:rPr lang="fr-FR" sz="1600" dirty="0"/>
                        <a:t>Sciences et vie de la Terre</a:t>
                      </a:r>
                    </a:p>
                  </a:txBody>
                  <a:tcPr marL="99059" marR="99059" marT="45711" marB="45711"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1h30</a:t>
                      </a:r>
                    </a:p>
                  </a:txBody>
                  <a:tcPr marL="99059" marR="99059" marT="45711" marB="45711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3466">
                <a:tc>
                  <a:txBody>
                    <a:bodyPr/>
                    <a:lstStyle/>
                    <a:p>
                      <a:r>
                        <a:rPr lang="fr-FR" sz="1600" dirty="0"/>
                        <a:t>Éducation physique et sportive</a:t>
                      </a:r>
                    </a:p>
                  </a:txBody>
                  <a:tcPr marL="99059" marR="99059" marT="45711" marB="45711"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2h</a:t>
                      </a:r>
                    </a:p>
                  </a:txBody>
                  <a:tcPr marL="99059" marR="99059" marT="45711" marB="45711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3466">
                <a:tc>
                  <a:txBody>
                    <a:bodyPr/>
                    <a:lstStyle/>
                    <a:p>
                      <a:r>
                        <a:rPr lang="fr-FR" sz="1600" dirty="0"/>
                        <a:t>Enseignement moral</a:t>
                      </a:r>
                      <a:r>
                        <a:rPr lang="fr-FR" sz="1600" baseline="0" dirty="0"/>
                        <a:t> et civique</a:t>
                      </a:r>
                      <a:endParaRPr lang="fr-FR" sz="1600" dirty="0"/>
                    </a:p>
                  </a:txBody>
                  <a:tcPr marL="99059" marR="99059" marT="45711" marB="45711"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18h annuelles</a:t>
                      </a:r>
                    </a:p>
                  </a:txBody>
                  <a:tcPr marL="99059" marR="99059" marT="45711" marB="45711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3466">
                <a:tc>
                  <a:txBody>
                    <a:bodyPr/>
                    <a:lstStyle/>
                    <a:p>
                      <a:r>
                        <a:rPr lang="fr-FR" sz="1600" dirty="0"/>
                        <a:t>Sciences</a:t>
                      </a:r>
                      <a:r>
                        <a:rPr lang="fr-FR" sz="1600" baseline="0" dirty="0"/>
                        <a:t> numériques et technologie</a:t>
                      </a:r>
                      <a:endParaRPr lang="fr-FR" sz="1600" dirty="0"/>
                    </a:p>
                  </a:txBody>
                  <a:tcPr marL="99059" marR="99059" marT="45711" marB="45711"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1h30</a:t>
                      </a:r>
                    </a:p>
                  </a:txBody>
                  <a:tcPr marL="99059" marR="99059" marT="45711" marB="45711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3466">
                <a:tc>
                  <a:txBody>
                    <a:bodyPr/>
                    <a:lstStyle/>
                    <a:p>
                      <a:r>
                        <a:rPr lang="fr-FR" sz="1600" dirty="0"/>
                        <a:t>Accompagnement personnalisé</a:t>
                      </a:r>
                    </a:p>
                  </a:txBody>
                  <a:tcPr marL="99059" marR="99059" marT="45711" marB="45711">
                    <a:solidFill>
                      <a:srgbClr val="FFD5D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Selon les besoins des élèves</a:t>
                      </a:r>
                    </a:p>
                  </a:txBody>
                  <a:tcPr marL="99059" marR="99059" marT="45711" marB="45711">
                    <a:solidFill>
                      <a:srgbClr val="FFD5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3466">
                <a:tc>
                  <a:txBody>
                    <a:bodyPr/>
                    <a:lstStyle/>
                    <a:p>
                      <a:r>
                        <a:rPr lang="fr-FR" sz="1600" dirty="0"/>
                        <a:t>Accompagnement au choix de l’orientation</a:t>
                      </a:r>
                    </a:p>
                  </a:txBody>
                  <a:tcPr marL="99059" marR="99059" marT="45711" marB="45711">
                    <a:solidFill>
                      <a:srgbClr val="FF7D7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54h annuelles</a:t>
                      </a:r>
                      <a:r>
                        <a:rPr lang="fr-FR" sz="1600" baseline="0" dirty="0"/>
                        <a:t> environ</a:t>
                      </a:r>
                      <a:endParaRPr lang="fr-FR" sz="1600" dirty="0"/>
                    </a:p>
                  </a:txBody>
                  <a:tcPr marL="99059" marR="99059" marT="45711" marB="45711">
                    <a:solidFill>
                      <a:srgbClr val="FF7D7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73466">
                <a:tc>
                  <a:txBody>
                    <a:bodyPr/>
                    <a:lstStyle/>
                    <a:p>
                      <a:r>
                        <a:rPr lang="fr-FR" sz="1600" dirty="0"/>
                        <a:t>Heures de vie de classe</a:t>
                      </a:r>
                    </a:p>
                  </a:txBody>
                  <a:tcPr marL="99059" marR="99059" marT="45711" marB="45711">
                    <a:solidFill>
                      <a:srgbClr val="FFD5D5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 marL="99059" marR="99059" marT="45711" marB="45711">
                    <a:solidFill>
                      <a:srgbClr val="FFD5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2" name="ZoneTexte 1">
            <a:extLst>
              <a:ext uri="{FF2B5EF4-FFF2-40B4-BE49-F238E27FC236}">
                <a16:creationId xmlns:a16="http://schemas.microsoft.com/office/drawing/2014/main" id="{1E9F34DA-AA2E-4CAC-881A-F81B9F82E515}"/>
              </a:ext>
            </a:extLst>
          </p:cNvPr>
          <p:cNvSpPr txBox="1"/>
          <p:nvPr/>
        </p:nvSpPr>
        <p:spPr>
          <a:xfrm>
            <a:off x="271727" y="6181595"/>
            <a:ext cx="9028848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dirty="0"/>
              <a:t>Des heures en demi-groupe en Français, Maths, SNT, Langues, EMC, SVT et PH CH</a:t>
            </a:r>
          </a:p>
        </p:txBody>
      </p:sp>
    </p:spTree>
    <p:extLst>
      <p:ext uri="{BB962C8B-B14F-4D97-AF65-F5344CB8AC3E}">
        <p14:creationId xmlns:p14="http://schemas.microsoft.com/office/powerpoint/2010/main" val="2027485825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9E085CD3-5845-42A8-810B-D972F54D81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288" y="607512"/>
            <a:ext cx="9135424" cy="5931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53994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1039" y="365127"/>
            <a:ext cx="8989054" cy="774741"/>
          </a:xfrm>
        </p:spPr>
        <p:txBody>
          <a:bodyPr/>
          <a:lstStyle/>
          <a:p>
            <a:pPr defTabSz="912813">
              <a:defRPr/>
            </a:pPr>
            <a:r>
              <a:rPr lang="fr-FR" sz="2200" b="1" i="1" dirty="0">
                <a:solidFill>
                  <a:srgbClr val="0070C0"/>
                </a:solidFill>
                <a:latin typeface="+mn-lt"/>
                <a:ea typeface="+mn-ea"/>
                <a:cs typeface="Arial" pitchFamily="34" charset="0"/>
              </a:rPr>
              <a:t>Le cycle terminale de la voie générale: les Enseignements de Spécialités au lycée Ampère en plus des enseignements du tronc commun</a:t>
            </a:r>
          </a:p>
        </p:txBody>
      </p:sp>
      <p:sp>
        <p:nvSpPr>
          <p:cNvPr id="3" name="Rectangle 2"/>
          <p:cNvSpPr/>
          <p:nvPr/>
        </p:nvSpPr>
        <p:spPr>
          <a:xfrm>
            <a:off x="518532" y="1221286"/>
            <a:ext cx="894327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dirty="0">
                <a:latin typeface="Century Gothic" panose="020B0502020202020204" pitchFamily="34" charset="0"/>
              </a:rPr>
              <a:t>Mathématiques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dirty="0">
                <a:latin typeface="Century Gothic" panose="020B0502020202020204" pitchFamily="34" charset="0"/>
              </a:rPr>
              <a:t>Physique-Chimie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dirty="0">
                <a:latin typeface="Century Gothic" panose="020B0502020202020204" pitchFamily="34" charset="0"/>
              </a:rPr>
              <a:t>Sciences et Vie de la Terre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dirty="0">
                <a:latin typeface="Century Gothic" panose="020B0502020202020204" pitchFamily="34" charset="0"/>
              </a:rPr>
              <a:t>Littératures et cultures en langues étrangères  Anglais Monde contemporain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dirty="0">
                <a:latin typeface="Century Gothic" panose="020B0502020202020204" pitchFamily="34" charset="0"/>
              </a:rPr>
              <a:t>Sciences économiques et sociales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dirty="0">
                <a:latin typeface="Century Gothic" panose="020B0502020202020204" pitchFamily="34" charset="0"/>
              </a:rPr>
              <a:t>Histoire géographie, géopolitique et sciences politiques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dirty="0">
                <a:latin typeface="Century Gothic" panose="020B0502020202020204" pitchFamily="34" charset="0"/>
              </a:rPr>
              <a:t>Humanités, Littérature et philosophie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Numérique et Sciences Informatiques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Arts plastiques (enseignement contingenté sur sélection)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fr-FR" dirty="0">
              <a:latin typeface="Century Gothic" panose="020B0502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fr-FR" dirty="0">
              <a:latin typeface="Century Gothic" panose="020B0502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fr-FR" dirty="0">
              <a:latin typeface="Century Gothic" panose="020B0502020202020204" pitchFamily="34" charset="0"/>
            </a:endParaRPr>
          </a:p>
          <a:p>
            <a:r>
              <a:rPr lang="fr-FR" dirty="0">
                <a:latin typeface="Century Gothic" panose="020B0502020202020204" pitchFamily="34" charset="0"/>
              </a:rPr>
              <a:t>En classe de 1</a:t>
            </a:r>
            <a:r>
              <a:rPr lang="fr-FR" baseline="30000" dirty="0">
                <a:latin typeface="Century Gothic" panose="020B0502020202020204" pitchFamily="34" charset="0"/>
              </a:rPr>
              <a:t>ère </a:t>
            </a:r>
            <a:r>
              <a:rPr lang="fr-FR" dirty="0">
                <a:latin typeface="Century Gothic" panose="020B0502020202020204" pitchFamily="34" charset="0"/>
              </a:rPr>
              <a:t>Générale: tronc commun  + 3 spécialités</a:t>
            </a:r>
          </a:p>
          <a:p>
            <a:r>
              <a:rPr lang="fr-FR" dirty="0">
                <a:latin typeface="Century Gothic" panose="020B0502020202020204" pitchFamily="34" charset="0"/>
              </a:rPr>
              <a:t>En classe de Terminale Générale: tronc commun + 2 spécialités</a:t>
            </a:r>
          </a:p>
          <a:p>
            <a:endParaRPr lang="fr-FR" dirty="0">
              <a:latin typeface="Century Gothic" panose="020B0502020202020204" pitchFamily="34" charset="0"/>
            </a:endParaRPr>
          </a:p>
          <a:p>
            <a:endParaRPr lang="fr-FR" dirty="0">
              <a:latin typeface="Century Gothic" panose="020B0502020202020204" pitchFamily="34" charset="0"/>
            </a:endParaRPr>
          </a:p>
          <a:p>
            <a:r>
              <a:rPr lang="fr-FR" dirty="0">
                <a:latin typeface="Century Gothic" panose="020B0502020202020204" pitchFamily="34" charset="0"/>
              </a:rPr>
              <a:t>En classe de terminale STMG: 2 spécialités proposées: Mercatique ou Gestion Finances</a:t>
            </a:r>
          </a:p>
        </p:txBody>
      </p:sp>
    </p:spTree>
    <p:extLst>
      <p:ext uri="{BB962C8B-B14F-4D97-AF65-F5344CB8AC3E}">
        <p14:creationId xmlns:p14="http://schemas.microsoft.com/office/powerpoint/2010/main" val="27825204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idx="1"/>
          </p:nvPr>
        </p:nvSpPr>
        <p:spPr>
          <a:xfrm>
            <a:off x="114300" y="1228724"/>
            <a:ext cx="9677399" cy="6170109"/>
          </a:xfrm>
        </p:spPr>
        <p:txBody>
          <a:bodyPr/>
          <a:lstStyle/>
          <a:p>
            <a:r>
              <a:rPr lang="fr-FR" sz="2000" dirty="0">
                <a:latin typeface="Century Gothic" panose="020B0502020202020204" pitchFamily="34" charset="0"/>
              </a:rPr>
              <a:t>L’élève qui présente  en fin de 3</a:t>
            </a:r>
            <a:r>
              <a:rPr lang="fr-FR" sz="2000" baseline="30000" dirty="0">
                <a:latin typeface="Century Gothic" panose="020B0502020202020204" pitchFamily="34" charset="0"/>
              </a:rPr>
              <a:t>ème</a:t>
            </a:r>
            <a:r>
              <a:rPr lang="fr-FR" sz="2000" dirty="0">
                <a:latin typeface="Century Gothic" panose="020B0502020202020204" pitchFamily="34" charset="0"/>
              </a:rPr>
              <a:t> de collège, une certaine aisance dans les apprentissages fondamentaux  du tronc commun peut demander </a:t>
            </a:r>
            <a:r>
              <a:rPr lang="fr-FR" sz="2000" b="1" dirty="0">
                <a:latin typeface="Century Gothic" panose="020B0502020202020204" pitchFamily="34" charset="0"/>
              </a:rPr>
              <a:t>un</a:t>
            </a:r>
            <a:r>
              <a:rPr lang="fr-FR" sz="2000" dirty="0">
                <a:latin typeface="Century Gothic" panose="020B0502020202020204" pitchFamily="34" charset="0"/>
              </a:rPr>
              <a:t> enseignement optionnel </a:t>
            </a:r>
            <a:r>
              <a:rPr lang="fr-FR" sz="2000" u="sng" dirty="0">
                <a:latin typeface="Century Gothic" panose="020B0502020202020204" pitchFamily="34" charset="0"/>
              </a:rPr>
              <a:t>dont les  capacités d’accueil sont parfois limitées :</a:t>
            </a:r>
          </a:p>
          <a:p>
            <a:endParaRPr lang="fr-FR" sz="1400" dirty="0">
              <a:latin typeface="Century Gothic" panose="020B0502020202020204" pitchFamily="34" charset="0"/>
            </a:endParaRPr>
          </a:p>
          <a:p>
            <a:pPr marL="457200" indent="-457200" fontAlgn="base">
              <a:buFontTx/>
              <a:buChar char="-"/>
            </a:pPr>
            <a:r>
              <a:rPr lang="fr-FR" sz="18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Arts plastiques </a:t>
            </a:r>
            <a:r>
              <a:rPr lang="fr-FR" sz="1800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: 2 heures</a:t>
            </a:r>
          </a:p>
          <a:p>
            <a:pPr marL="457200" indent="-457200" fontAlgn="base">
              <a:buFontTx/>
              <a:buChar char="-"/>
            </a:pPr>
            <a:r>
              <a:rPr lang="fr-FR" sz="18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Latin ou grec </a:t>
            </a:r>
            <a:r>
              <a:rPr lang="fr-FR" sz="1800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(selon effectifs) : 2 heures</a:t>
            </a:r>
          </a:p>
          <a:p>
            <a:pPr marL="457200" indent="-457200" fontAlgn="base">
              <a:buFontTx/>
              <a:buChar char="-"/>
            </a:pPr>
            <a:r>
              <a:rPr lang="fr-FR" sz="18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LVC</a:t>
            </a:r>
            <a:r>
              <a:rPr lang="fr-FR" sz="1800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: Hébreu : 3h00</a:t>
            </a:r>
          </a:p>
          <a:p>
            <a:pPr marL="457200" indent="-457200" fontAlgn="base">
              <a:buFontTx/>
              <a:buChar char="-"/>
            </a:pPr>
            <a:r>
              <a:rPr lang="fr-FR" sz="18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LVC</a:t>
            </a:r>
            <a:r>
              <a:rPr lang="fr-FR" sz="1800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: Japonais : 3h00</a:t>
            </a:r>
          </a:p>
          <a:p>
            <a:pPr marL="457200" indent="-457200" fontAlgn="base">
              <a:buFontTx/>
              <a:buChar char="-"/>
            </a:pPr>
            <a:r>
              <a:rPr lang="fr-FR" sz="18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LVC</a:t>
            </a:r>
            <a:r>
              <a:rPr lang="fr-FR" sz="1800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: Russe : 3 heures</a:t>
            </a:r>
          </a:p>
          <a:p>
            <a:pPr marL="457200" indent="-457200" fontAlgn="base">
              <a:buFontTx/>
              <a:buChar char="-"/>
            </a:pPr>
            <a:r>
              <a:rPr lang="fr-FR" sz="18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Section européenne Italien </a:t>
            </a:r>
            <a:r>
              <a:rPr lang="fr-FR" sz="1800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/ avec un enseignement de DNL (Discipline Non Linguistique) en sciences économiques,  en complément de la  LV  Italien</a:t>
            </a:r>
          </a:p>
          <a:p>
            <a:pPr fontAlgn="base"/>
            <a:endParaRPr lang="fr-FR" sz="2000" dirty="0">
              <a:latin typeface="Century Gothic" panose="020B0502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latin typeface="Century Gothic" panose="020B0502020202020204" pitchFamily="34" charset="0"/>
              </a:rPr>
              <a:t>En terminale </a:t>
            </a:r>
            <a:r>
              <a:rPr lang="fr-FR" sz="1600" b="1" u="sng" dirty="0">
                <a:latin typeface="Century Gothic" panose="020B0502020202020204" pitchFamily="34" charset="0"/>
              </a:rPr>
              <a:t>deux options</a:t>
            </a:r>
            <a:r>
              <a:rPr lang="fr-FR" sz="1600" dirty="0">
                <a:latin typeface="Century Gothic" panose="020B0502020202020204" pitchFamily="34" charset="0"/>
              </a:rPr>
              <a:t> sont possibles pour l’enseignement des mathématiques: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rgbClr val="E78400"/>
                </a:solidFill>
                <a:latin typeface="Century Gothic" panose="020B0502020202020204" pitchFamily="34" charset="0"/>
              </a:rPr>
              <a:t>Mathématiques </a:t>
            </a:r>
            <a:r>
              <a:rPr lang="fr-FR" sz="1400" b="1" dirty="0">
                <a:solidFill>
                  <a:srgbClr val="E78400"/>
                </a:solidFill>
                <a:latin typeface="Century Gothic" panose="020B0502020202020204" pitchFamily="34" charset="0"/>
              </a:rPr>
              <a:t>EXPERTES</a:t>
            </a:r>
            <a:r>
              <a:rPr lang="fr-FR" sz="1400" dirty="0">
                <a:solidFill>
                  <a:srgbClr val="E78400"/>
                </a:solidFill>
                <a:latin typeface="Century Gothic" panose="020B0502020202020204" pitchFamily="34" charset="0"/>
              </a:rPr>
              <a:t> </a:t>
            </a:r>
            <a:r>
              <a:rPr lang="fr-FR" sz="1400" dirty="0">
                <a:latin typeface="Century Gothic" panose="020B0502020202020204" pitchFamily="34" charset="0"/>
              </a:rPr>
              <a:t>pour ceux qui conservent la spécialité Maths en terminale –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rgbClr val="E78400"/>
                </a:solidFill>
                <a:latin typeface="Century Gothic" panose="020B0502020202020204" pitchFamily="34" charset="0"/>
              </a:rPr>
              <a:t>Mathématiques </a:t>
            </a:r>
            <a:r>
              <a:rPr lang="fr-FR" sz="1400" b="1" dirty="0">
                <a:solidFill>
                  <a:srgbClr val="E78400"/>
                </a:solidFill>
                <a:latin typeface="Century Gothic" panose="020B0502020202020204" pitchFamily="34" charset="0"/>
              </a:rPr>
              <a:t>COMPLEMENTAIRES</a:t>
            </a:r>
            <a:r>
              <a:rPr lang="fr-FR" sz="1400" dirty="0">
                <a:latin typeface="Century Gothic" panose="020B0502020202020204" pitchFamily="34" charset="0"/>
              </a:rPr>
              <a:t> pour ceux qui abandonnent la spécialité Maths en 1ère et pour les élèves non spécialistes de 1ère</a:t>
            </a:r>
            <a:r>
              <a:rPr lang="fr-FR" sz="1400" baseline="30000" dirty="0">
                <a:latin typeface="Century Gothic" panose="020B0502020202020204" pitchFamily="34" charset="0"/>
              </a:rPr>
              <a:t> </a:t>
            </a:r>
            <a:r>
              <a:rPr lang="fr-FR" sz="1400" dirty="0">
                <a:latin typeface="Century Gothic" panose="020B0502020202020204" pitchFamily="34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latin typeface="Century Gothic" panose="020B0502020202020204" pitchFamily="34" charset="0"/>
              </a:rPr>
              <a:t>Une de ces deux options peut se rajouter aux autres enseignements optionnels </a:t>
            </a:r>
            <a:endParaRPr lang="fr-FR" sz="2000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Titre 2"/>
          <p:cNvSpPr>
            <a:spLocks noGrp="1"/>
          </p:cNvSpPr>
          <p:nvPr>
            <p:ph type="ctrTitle"/>
          </p:nvPr>
        </p:nvSpPr>
        <p:spPr>
          <a:xfrm>
            <a:off x="680225" y="61332"/>
            <a:ext cx="7439256" cy="741556"/>
          </a:xfrm>
        </p:spPr>
        <p:txBody>
          <a:bodyPr>
            <a:normAutofit/>
          </a:bodyPr>
          <a:lstStyle/>
          <a:p>
            <a:pPr algn="ctr"/>
            <a:r>
              <a:rPr lang="fr-FR" sz="3200" i="1" dirty="0">
                <a:solidFill>
                  <a:srgbClr val="0070C0"/>
                </a:solidFill>
                <a:latin typeface="+mn-lt"/>
                <a:ea typeface="+mn-ea"/>
                <a:cs typeface="Arial" pitchFamily="34" charset="0"/>
              </a:rPr>
              <a:t>Des enseignements optionnels </a:t>
            </a:r>
          </a:p>
        </p:txBody>
      </p:sp>
    </p:spTree>
    <p:extLst>
      <p:ext uri="{BB962C8B-B14F-4D97-AF65-F5344CB8AC3E}">
        <p14:creationId xmlns:p14="http://schemas.microsoft.com/office/powerpoint/2010/main" val="21272014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idx="1"/>
          </p:nvPr>
        </p:nvSpPr>
        <p:spPr>
          <a:xfrm>
            <a:off x="66675" y="1381125"/>
            <a:ext cx="9827286" cy="3132686"/>
          </a:xfrm>
        </p:spPr>
        <p:txBody>
          <a:bodyPr/>
          <a:lstStyle/>
          <a:p>
            <a:pPr algn="just">
              <a:buFontTx/>
              <a:buChar char="-"/>
            </a:pPr>
            <a:endParaRPr lang="fr-FR" dirty="0">
              <a:latin typeface="Avenir Next Condensed"/>
            </a:endParaRP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fr-FR" sz="2800" dirty="0">
                <a:latin typeface="Century Gothic" panose="020B0502020202020204" pitchFamily="34" charset="0"/>
              </a:rPr>
              <a:t>Une aide méthodologique ciblée</a:t>
            </a:r>
          </a:p>
          <a:p>
            <a:pPr marL="914400" lvl="1" indent="-457200" algn="just">
              <a:buFont typeface="Arial" panose="020B0604020202020204" pitchFamily="34" charset="0"/>
              <a:buChar char="•"/>
            </a:pPr>
            <a:r>
              <a:rPr lang="fr-FR" sz="2400" dirty="0">
                <a:latin typeface="Century Gothic" panose="020B0502020202020204" pitchFamily="34" charset="0"/>
              </a:rPr>
              <a:t>A l’issue des évaluations nationales</a:t>
            </a:r>
          </a:p>
          <a:p>
            <a:pPr marL="914400" lvl="1" indent="-457200" algn="just">
              <a:buFont typeface="Arial" panose="020B0604020202020204" pitchFamily="34" charset="0"/>
              <a:buChar char="•"/>
            </a:pPr>
            <a:r>
              <a:rPr lang="fr-FR" sz="2400" dirty="0">
                <a:latin typeface="Century Gothic" panose="020B0502020202020204" pitchFamily="34" charset="0"/>
              </a:rPr>
              <a:t>Inscription au dispositif au retour des congés d’automne</a:t>
            </a:r>
          </a:p>
          <a:p>
            <a:pPr algn="just"/>
            <a:endParaRPr lang="fr-FR" sz="2800" dirty="0">
              <a:latin typeface="Century Gothic" panose="020B0502020202020204" pitchFamily="34" charset="0"/>
            </a:endParaRP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fr-FR" sz="2700" dirty="0">
                <a:latin typeface="Century Gothic" panose="020B0502020202020204" pitchFamily="34" charset="0"/>
              </a:rPr>
              <a:t>Les parcours linguistiques et les partenariats étrangers</a:t>
            </a:r>
          </a:p>
        </p:txBody>
      </p:sp>
      <p:sp>
        <p:nvSpPr>
          <p:cNvPr id="3" name="Titre 2"/>
          <p:cNvSpPr>
            <a:spLocks noGrp="1"/>
          </p:cNvSpPr>
          <p:nvPr>
            <p:ph type="ctrTitle"/>
          </p:nvPr>
        </p:nvSpPr>
        <p:spPr>
          <a:xfrm>
            <a:off x="226618" y="152400"/>
            <a:ext cx="8573491" cy="1029074"/>
          </a:xfrm>
        </p:spPr>
        <p:txBody>
          <a:bodyPr>
            <a:normAutofit fontScale="90000"/>
          </a:bodyPr>
          <a:lstStyle/>
          <a:p>
            <a:br>
              <a:rPr lang="fr-FR" dirty="0"/>
            </a:br>
            <a:r>
              <a:rPr lang="fr-FR" dirty="0">
                <a:latin typeface="Century Gothic" panose="020B0502020202020204" pitchFamily="34" charset="0"/>
              </a:rPr>
              <a:t>Plus spécifiquement  au lycée Ampère : </a:t>
            </a:r>
            <a:br>
              <a:rPr lang="fr-FR" dirty="0">
                <a:latin typeface="Century Gothic" panose="020B0502020202020204" pitchFamily="34" charset="0"/>
              </a:rPr>
            </a:br>
            <a:endParaRPr lang="fr-FR" dirty="0">
              <a:latin typeface="Century Gothic" panose="020B0502020202020204" pitchFamily="34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90E18B27-0F57-4DE0-AC51-C15C1E8AE5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82812"/>
            <a:ext cx="9906000" cy="2108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43698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idx="1"/>
          </p:nvPr>
        </p:nvSpPr>
        <p:spPr>
          <a:xfrm>
            <a:off x="66675" y="1381125"/>
            <a:ext cx="9827286" cy="3949832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2800" dirty="0">
                <a:latin typeface="Century Gothic" panose="020B0502020202020204" pitchFamily="34" charset="0"/>
              </a:rPr>
              <a:t>Des heures « Vie de classe » animées par le professeur principal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2800" dirty="0">
                <a:latin typeface="Century Gothic" panose="020B0502020202020204" pitchFamily="34" charset="0"/>
              </a:rPr>
              <a:t>Des entretiens d’orientation concertée à chaque fin de trimestre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2800" dirty="0">
                <a:latin typeface="Century Gothic" panose="020B0502020202020204" pitchFamily="34" charset="0"/>
              </a:rPr>
              <a:t>Les semaines de l’orientation en Janvier</a:t>
            </a:r>
            <a:endParaRPr lang="fr-FR" sz="2800" dirty="0">
              <a:latin typeface="Avenir Next Condensed"/>
            </a:endParaRPr>
          </a:p>
          <a:p>
            <a:pPr algn="just"/>
            <a:r>
              <a:rPr lang="fr-FR" dirty="0">
                <a:latin typeface="Avenir Next Condensed"/>
              </a:rPr>
              <a:t> </a:t>
            </a:r>
          </a:p>
        </p:txBody>
      </p:sp>
      <p:sp>
        <p:nvSpPr>
          <p:cNvPr id="3" name="Titre 2"/>
          <p:cNvSpPr>
            <a:spLocks noGrp="1"/>
          </p:cNvSpPr>
          <p:nvPr>
            <p:ph type="ctrTitle"/>
          </p:nvPr>
        </p:nvSpPr>
        <p:spPr>
          <a:xfrm>
            <a:off x="275234" y="123825"/>
            <a:ext cx="8592541" cy="867149"/>
          </a:xfrm>
        </p:spPr>
        <p:txBody>
          <a:bodyPr>
            <a:normAutofit/>
          </a:bodyPr>
          <a:lstStyle/>
          <a:p>
            <a:r>
              <a:rPr lang="fr-FR" sz="2800" dirty="0">
                <a:latin typeface="Century Gothic" panose="020B0502020202020204" pitchFamily="34" charset="0"/>
              </a:rPr>
              <a:t>Et des stratégies d’aide à l’élaboration </a:t>
            </a:r>
            <a:br>
              <a:rPr lang="fr-FR" sz="2800" dirty="0">
                <a:latin typeface="Century Gothic" panose="020B0502020202020204" pitchFamily="34" charset="0"/>
              </a:rPr>
            </a:br>
            <a:r>
              <a:rPr lang="fr-FR" sz="2800" dirty="0">
                <a:latin typeface="Century Gothic" panose="020B0502020202020204" pitchFamily="34" charset="0"/>
              </a:rPr>
              <a:t>du projet d’orientation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90E18B27-0F57-4DE0-AC51-C15C1E8AE5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039" y="4574498"/>
            <a:ext cx="9906000" cy="2108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2817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idx="1"/>
          </p:nvPr>
        </p:nvSpPr>
        <p:spPr>
          <a:xfrm>
            <a:off x="85725" y="1114425"/>
            <a:ext cx="9744075" cy="4216533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1800" dirty="0">
                <a:latin typeface="Avenir Next Condensed"/>
              </a:rPr>
              <a:t>Les élèves sont affectés selon la zone géographique de résidence des représentants légaux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1800" dirty="0">
                <a:latin typeface="Avenir Next Condensed"/>
              </a:rPr>
              <a:t>Le lieu de résidence de la famille peut être rattaché à plusieurs lycées,  considérés comme lycées de « secteur »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1800" dirty="0">
                <a:latin typeface="Avenir Next Condensed"/>
              </a:rPr>
              <a:t>En cas de multi-sectorisation, l’administration garantit l’affectation en 2GT si l’ensemble des lycées de secteurs apparaissent dans les vœux saisis : </a:t>
            </a:r>
            <a:r>
              <a:rPr lang="fr-FR" sz="1800" b="1" dirty="0">
                <a:solidFill>
                  <a:srgbClr val="FF0000"/>
                </a:solidFill>
                <a:latin typeface="Avenir Next Condensed"/>
              </a:rPr>
              <a:t>Tous les lycées de secteur doivent être classés et TOUS saisis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1800" dirty="0">
                <a:latin typeface="Avenir Next Condensed"/>
              </a:rPr>
              <a:t>Chaque famille a la possibilité de demander un établissement de son choix bien que celui-ci soit en dehors de sa zone géographique de rattachement. L’affectation sera effectuée au regard  des places vacantes </a:t>
            </a:r>
            <a:r>
              <a:rPr lang="fr-FR" sz="1800" b="1" dirty="0">
                <a:solidFill>
                  <a:srgbClr val="FF0000"/>
                </a:solidFill>
                <a:latin typeface="Avenir Next Condensed"/>
              </a:rPr>
              <a:t>et par dérogation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b="1" dirty="0"/>
              <a:t>Arrêté de sectorisation et codes zones géographiques fin avril</a:t>
            </a:r>
            <a:endParaRPr lang="fr-FR" dirty="0">
              <a:latin typeface="Avenir Next Condensed"/>
            </a:endParaRPr>
          </a:p>
          <a:p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ctrTitle"/>
          </p:nvPr>
        </p:nvSpPr>
        <p:spPr>
          <a:xfrm>
            <a:off x="275234" y="287866"/>
            <a:ext cx="8792566" cy="703108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/>
              <a:t>L’accès à la 2</a:t>
            </a:r>
            <a:r>
              <a:rPr lang="fr-FR" baseline="30000" dirty="0"/>
              <a:t>nd</a:t>
            </a:r>
            <a:r>
              <a:rPr lang="fr-FR" dirty="0"/>
              <a:t> s’effectue via une procédure d’affectation en 2</a:t>
            </a:r>
            <a:r>
              <a:rPr lang="fr-FR" baseline="30000" dirty="0"/>
              <a:t>nde</a:t>
            </a:r>
            <a:r>
              <a:rPr lang="fr-FR" dirty="0"/>
              <a:t>  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90E18B27-0F57-4DE0-AC51-C15C1E8AE5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039" y="5330957"/>
            <a:ext cx="9906000" cy="2108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24420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324196" y="590204"/>
            <a:ext cx="882811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fr-FR" sz="2400" b="1" dirty="0">
                <a:solidFill>
                  <a:srgbClr val="E78400"/>
                </a:solidFill>
                <a:latin typeface="Century Gothic" panose="020B0502020202020204" pitchFamily="34" charset="0"/>
              </a:rPr>
              <a:t>L’option Arts Plastiques </a:t>
            </a:r>
            <a:r>
              <a:rPr lang="fr-FR" sz="2400" dirty="0">
                <a:solidFill>
                  <a:srgbClr val="E78400"/>
                </a:solidFill>
                <a:latin typeface="Century Gothic" panose="020B0502020202020204" pitchFamily="34" charset="0"/>
              </a:rPr>
              <a:t>ne donne pas lieu à bonification dans </a:t>
            </a:r>
            <a:r>
              <a:rPr lang="fr-FR" sz="2400" dirty="0" err="1">
                <a:solidFill>
                  <a:srgbClr val="E78400"/>
                </a:solidFill>
                <a:latin typeface="Century Gothic" panose="020B0502020202020204" pitchFamily="34" charset="0"/>
              </a:rPr>
              <a:t>Affelnet</a:t>
            </a:r>
            <a:endParaRPr lang="fr-FR" sz="2400" dirty="0">
              <a:solidFill>
                <a:srgbClr val="E78400"/>
              </a:solidFill>
              <a:latin typeface="Century Gothic" panose="020B0502020202020204" pitchFamily="34" charset="0"/>
            </a:endParaRPr>
          </a:p>
          <a:p>
            <a:pPr marL="342900" indent="-342900">
              <a:buAutoNum type="arabicPeriod"/>
            </a:pPr>
            <a:endParaRPr lang="fr-FR" sz="2400" b="1" dirty="0">
              <a:solidFill>
                <a:srgbClr val="E78400"/>
              </a:solidFill>
              <a:latin typeface="Century Gothic" panose="020B0502020202020204" pitchFamily="34" charset="0"/>
            </a:endParaRPr>
          </a:p>
          <a:p>
            <a:pPr marL="342900" indent="-342900">
              <a:buAutoNum type="arabicPeriod"/>
            </a:pPr>
            <a:r>
              <a:rPr lang="fr-FR" sz="2400" b="1" dirty="0">
                <a:solidFill>
                  <a:srgbClr val="E78400"/>
                </a:solidFill>
                <a:latin typeface="Century Gothic" panose="020B0502020202020204" pitchFamily="34" charset="0"/>
              </a:rPr>
              <a:t>Seules les LVC (LV3) optionnelles Russe et Hébreu pourront donner lieu à bonification pour les élèves hors secteur</a:t>
            </a:r>
          </a:p>
          <a:p>
            <a:pPr marL="457200" indent="-457200">
              <a:buFont typeface="+mj-lt"/>
              <a:buAutoNum type="arabicPeriod"/>
            </a:pPr>
            <a:endParaRPr lang="fr-FR" sz="2400" b="1" dirty="0">
              <a:solidFill>
                <a:srgbClr val="E78400"/>
              </a:solidFill>
              <a:latin typeface="Century Gothic" panose="020B0502020202020204" pitchFamily="34" charset="0"/>
            </a:endParaRPr>
          </a:p>
          <a:p>
            <a:pPr marL="342900" indent="-342900">
              <a:buAutoNum type="arabicPeriod"/>
            </a:pPr>
            <a:r>
              <a:rPr lang="fr-FR" sz="2400" b="1" dirty="0">
                <a:solidFill>
                  <a:srgbClr val="E78400"/>
                </a:solidFill>
                <a:latin typeface="Century Gothic" panose="020B0502020202020204" pitchFamily="34" charset="0"/>
              </a:rPr>
              <a:t>La LVC optionnelle  Japonais  ne donne pas lieu à bonification.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032" y="4422160"/>
            <a:ext cx="1571452" cy="1571452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1687483" y="4117547"/>
            <a:ext cx="736173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latin typeface="Century Gothic" panose="020B0502020202020204" pitchFamily="34" charset="0"/>
              </a:rPr>
              <a:t>L’affectation au lycée Ampère ne veut pas dire « inscription dans une option »</a:t>
            </a:r>
            <a:r>
              <a:rPr lang="fr-FR" sz="2000" dirty="0">
                <a:latin typeface="Century Gothic" panose="020B0502020202020204" pitchFamily="34" charset="0"/>
              </a:rPr>
              <a:t> - Les candidatures en arts plastiques, russe, hébreu ou japonais seront étudiées, le nombre de places est contingenté.</a:t>
            </a:r>
          </a:p>
          <a:p>
            <a:endParaRPr lang="fr-FR" sz="2000" dirty="0">
              <a:latin typeface="Century Gothic" panose="020B0502020202020204" pitchFamily="34" charset="0"/>
            </a:endParaRPr>
          </a:p>
          <a:p>
            <a:r>
              <a:rPr lang="fr-FR" sz="2000" dirty="0">
                <a:latin typeface="Century Gothic" panose="020B0502020202020204" pitchFamily="34" charset="0"/>
              </a:rPr>
              <a:t>1 groupe pour chaque LVC</a:t>
            </a:r>
          </a:p>
          <a:p>
            <a:r>
              <a:rPr lang="fr-FR" sz="2000" dirty="0">
                <a:latin typeface="Century Gothic" panose="020B0502020202020204" pitchFamily="34" charset="0"/>
              </a:rPr>
              <a:t>1 groupe en option arts plastiques – chaque groupe est limité à 19</a:t>
            </a:r>
          </a:p>
          <a:p>
            <a:endParaRPr lang="fr-FR" sz="20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48671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114" y="2254685"/>
            <a:ext cx="9353006" cy="38405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ZoneTexte 3"/>
          <p:cNvSpPr txBox="1"/>
          <p:nvPr/>
        </p:nvSpPr>
        <p:spPr>
          <a:xfrm>
            <a:off x="984069" y="478971"/>
            <a:ext cx="8064137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chemeClr val="accent1"/>
                </a:solidFill>
                <a:latin typeface="Century Gothic" panose="020B0502020202020204" pitchFamily="34" charset="0"/>
              </a:rPr>
              <a:t>Assouplissement de la carte scolaire:</a:t>
            </a:r>
          </a:p>
          <a:p>
            <a:r>
              <a:rPr lang="fr-FR" sz="2400" dirty="0">
                <a:solidFill>
                  <a:schemeClr val="accent1"/>
                </a:solidFill>
                <a:latin typeface="Century Gothic" panose="020B0502020202020204" pitchFamily="34" charset="0"/>
              </a:rPr>
              <a:t>Le collège d’origine a la responsabilité du suivi de la procédure et d’</a:t>
            </a:r>
            <a:r>
              <a:rPr lang="fr-FR" sz="2400" dirty="0" err="1">
                <a:solidFill>
                  <a:schemeClr val="accent1"/>
                </a:solidFill>
                <a:latin typeface="Century Gothic" panose="020B0502020202020204" pitchFamily="34" charset="0"/>
              </a:rPr>
              <a:t>accompgner</a:t>
            </a:r>
            <a:r>
              <a:rPr lang="fr-FR" sz="2400" dirty="0">
                <a:solidFill>
                  <a:schemeClr val="accent1"/>
                </a:solidFill>
                <a:latin typeface="Century Gothic" panose="020B0502020202020204" pitchFamily="34" charset="0"/>
              </a:rPr>
              <a:t> les familles dans la saisie</a:t>
            </a:r>
          </a:p>
        </p:txBody>
      </p:sp>
    </p:spTree>
    <p:extLst>
      <p:ext uri="{BB962C8B-B14F-4D97-AF65-F5344CB8AC3E}">
        <p14:creationId xmlns:p14="http://schemas.microsoft.com/office/powerpoint/2010/main" val="17540075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idx="1"/>
          </p:nvPr>
        </p:nvSpPr>
        <p:spPr>
          <a:xfrm>
            <a:off x="142875" y="1152525"/>
            <a:ext cx="9658350" cy="4132330"/>
          </a:xfrm>
        </p:spPr>
        <p:txBody>
          <a:bodyPr/>
          <a:lstStyle/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fr-FR" sz="2000" dirty="0">
                <a:latin typeface="Century Gothic" panose="020B0502020202020204" pitchFamily="34" charset="0"/>
              </a:rPr>
              <a:t>Des règles de vie collective à respecter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fr-FR" sz="2000" dirty="0">
                <a:latin typeface="Century Gothic" panose="020B0502020202020204" pitchFamily="34" charset="0"/>
              </a:rPr>
              <a:t>Des instances citoyennes pour s’engager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fr-FR" sz="2000" dirty="0">
                <a:latin typeface="Century Gothic" panose="020B0502020202020204" pitchFamily="34" charset="0"/>
              </a:rPr>
              <a:t>Une éducation pour adopter des postures responsables et un raisonnement à visée démocratique pour prévenir et rendre moins vulnérable. 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fr-FR" sz="2000" dirty="0">
                <a:latin typeface="Century Gothic" panose="020B0502020202020204" pitchFamily="34" charset="0"/>
              </a:rPr>
              <a:t>Une offre culturelle au service d’un citoyen éclairé</a:t>
            </a:r>
          </a:p>
          <a:p>
            <a:pPr algn="just"/>
            <a:endParaRPr lang="fr-FR" dirty="0">
              <a:latin typeface="Century Gothic" panose="020B0502020202020204" pitchFamily="34" charset="0"/>
            </a:endParaRPr>
          </a:p>
          <a:p>
            <a:endParaRPr lang="fr-FR" sz="2800" dirty="0"/>
          </a:p>
        </p:txBody>
      </p:sp>
      <p:sp>
        <p:nvSpPr>
          <p:cNvPr id="3" name="Titre 2"/>
          <p:cNvSpPr>
            <a:spLocks noGrp="1"/>
          </p:cNvSpPr>
          <p:nvPr>
            <p:ph type="ctrTitle"/>
          </p:nvPr>
        </p:nvSpPr>
        <p:spPr>
          <a:xfrm>
            <a:off x="275234" y="133815"/>
            <a:ext cx="8242465" cy="857159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1800" dirty="0">
                <a:latin typeface="Century Gothic" panose="020B0502020202020204" pitchFamily="34" charset="0"/>
              </a:rPr>
              <a:t>Le jeune lycéen, un futur citoyen, un futur adulte responsable porteur de valeurs républicaines: </a:t>
            </a:r>
            <a:br>
              <a:rPr lang="fr-FR" sz="1800" dirty="0">
                <a:latin typeface="Century Gothic" panose="020B0502020202020204" pitchFamily="34" charset="0"/>
              </a:rPr>
            </a:br>
            <a:endParaRPr lang="fr-FR" sz="1800" dirty="0">
              <a:latin typeface="Century Gothic" panose="020B0502020202020204" pitchFamily="34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90E18B27-0F57-4DE0-AC51-C15C1E8AE5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84855"/>
            <a:ext cx="9906000" cy="2108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7416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CC2DFE36-F135-49ED-959C-01A5786722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75234" y="2982951"/>
            <a:ext cx="9353844" cy="2286000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fr-FR" sz="2200" dirty="0">
                <a:solidFill>
                  <a:schemeClr val="accent2">
                    <a:lumMod val="50000"/>
                  </a:schemeClr>
                </a:solidFill>
              </a:rPr>
              <a:t>UN CADRE D’ETUDE PRESTIGIEUX AU RICHE PATRIMOINE</a:t>
            </a:r>
          </a:p>
          <a:p>
            <a:pPr marL="457200" indent="-457200">
              <a:buFont typeface="+mj-lt"/>
              <a:buAutoNum type="arabicPeriod"/>
            </a:pPr>
            <a:r>
              <a:rPr lang="fr-FR" sz="2200" dirty="0">
                <a:solidFill>
                  <a:schemeClr val="accent2">
                    <a:lumMod val="50000"/>
                  </a:schemeClr>
                </a:solidFill>
              </a:rPr>
              <a:t>UN LYCEE OFFRANT DES FORMATIONS ET ENSEIGNEMENTS SPECIFIQUES </a:t>
            </a:r>
          </a:p>
          <a:p>
            <a:pPr marL="457200" indent="-457200">
              <a:buFont typeface="+mj-lt"/>
              <a:buAutoNum type="arabicPeriod"/>
            </a:pPr>
            <a:r>
              <a:rPr lang="fr-FR" sz="2200" dirty="0">
                <a:solidFill>
                  <a:schemeClr val="accent2">
                    <a:lumMod val="50000"/>
                  </a:schemeClr>
                </a:solidFill>
              </a:rPr>
              <a:t>UNE ANNEE DE SECONDE POUR ACQUERIR LE METIER EXIGEANT DE LYCEEN</a:t>
            </a:r>
          </a:p>
          <a:p>
            <a:pPr marL="457200" indent="-457200">
              <a:buFont typeface="+mj-lt"/>
              <a:buAutoNum type="arabicPeriod"/>
            </a:pPr>
            <a:r>
              <a:rPr lang="fr-FR" sz="2200" dirty="0">
                <a:solidFill>
                  <a:schemeClr val="accent2">
                    <a:lumMod val="50000"/>
                  </a:schemeClr>
                </a:solidFill>
              </a:rPr>
              <a:t>S’APROPRIER LES PROCEDURES D’ORIENTATION ET D’AFFECTATION</a:t>
            </a:r>
          </a:p>
          <a:p>
            <a:endParaRPr lang="fr-FR" dirty="0"/>
          </a:p>
          <a:p>
            <a:endParaRPr lang="fr-FR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95F88A2A-0590-49F1-990A-FB2503615A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5234" y="167268"/>
            <a:ext cx="7086601" cy="1839952"/>
          </a:xfrm>
        </p:spPr>
        <p:txBody>
          <a:bodyPr>
            <a:normAutofit fontScale="90000"/>
          </a:bodyPr>
          <a:lstStyle/>
          <a:p>
            <a:r>
              <a:rPr lang="fr-FR" dirty="0"/>
              <a:t>AU SOMMAIRE</a:t>
            </a:r>
            <a:br>
              <a:rPr lang="fr-FR" dirty="0"/>
            </a:br>
            <a:br>
              <a:rPr lang="fr-FR" dirty="0"/>
            </a:br>
            <a:r>
              <a:rPr lang="fr-FR" dirty="0"/>
              <a:t>UNE PRESENTATION </a:t>
            </a:r>
            <a:br>
              <a:rPr lang="fr-FR" dirty="0"/>
            </a:br>
            <a:r>
              <a:rPr lang="fr-FR" dirty="0"/>
              <a:t>ET UN TEMPS D’ECHANGE</a:t>
            </a:r>
          </a:p>
        </p:txBody>
      </p:sp>
    </p:spTree>
    <p:extLst>
      <p:ext uri="{BB962C8B-B14F-4D97-AF65-F5344CB8AC3E}">
        <p14:creationId xmlns:p14="http://schemas.microsoft.com/office/powerpoint/2010/main" val="40850925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8447" y="530424"/>
            <a:ext cx="8915400" cy="997292"/>
          </a:xfrm>
        </p:spPr>
        <p:txBody>
          <a:bodyPr>
            <a:noAutofit/>
          </a:bodyPr>
          <a:lstStyle/>
          <a:p>
            <a:pPr algn="ctr"/>
            <a:r>
              <a:rPr lang="fr-FR" sz="3200" dirty="0"/>
              <a:t>Le rôle des parents dans le suivi du travail et la réussite scolaire de l’enfant. Une co-éducation indispensable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03806" y="1142999"/>
            <a:ext cx="8915400" cy="5932449"/>
          </a:xfrm>
        </p:spPr>
        <p:txBody>
          <a:bodyPr/>
          <a:lstStyle/>
          <a:p>
            <a:pPr algn="just">
              <a:lnSpc>
                <a:spcPct val="80000"/>
              </a:lnSpc>
            </a:pPr>
            <a:endParaRPr lang="fr-FR" sz="2400" dirty="0">
              <a:latin typeface="Arial Narrow" pitchFamily="34" charset="0"/>
            </a:endParaRPr>
          </a:p>
          <a:p>
            <a:pPr marL="342900" indent="-342900" algn="just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fr-FR" sz="2400" dirty="0">
                <a:latin typeface="Century Gothic" panose="020B0502020202020204" pitchFamily="34" charset="0"/>
              </a:rPr>
              <a:t>Une attention portée à son hygiène de vie : sommeil, alimentation, activité physique, sociabilité</a:t>
            </a:r>
          </a:p>
          <a:p>
            <a:pPr algn="just">
              <a:lnSpc>
                <a:spcPct val="80000"/>
              </a:lnSpc>
            </a:pPr>
            <a:endParaRPr lang="fr-FR" dirty="0">
              <a:latin typeface="Century Gothic" panose="020B0502020202020204" pitchFamily="34" charset="0"/>
            </a:endParaRPr>
          </a:p>
          <a:p>
            <a:pPr marL="342900" indent="-342900" algn="just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fr-FR" dirty="0">
                <a:latin typeface="Century Gothic" panose="020B0502020202020204" pitchFamily="34" charset="0"/>
              </a:rPr>
              <a:t>Veiller à la durée consacrée au travail scolaire et à sa régularité, assurer un endroit calme pour travailler</a:t>
            </a:r>
          </a:p>
          <a:p>
            <a:pPr algn="just">
              <a:lnSpc>
                <a:spcPct val="80000"/>
              </a:lnSpc>
              <a:buNone/>
            </a:pPr>
            <a:endParaRPr lang="fr-FR" dirty="0">
              <a:latin typeface="Century Gothic" panose="020B0502020202020204" pitchFamily="34" charset="0"/>
            </a:endParaRPr>
          </a:p>
          <a:p>
            <a:pPr marL="342900" indent="-342900" algn="just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fr-FR" dirty="0">
                <a:latin typeface="Century Gothic" panose="020B0502020202020204" pitchFamily="34" charset="0"/>
              </a:rPr>
              <a:t> Se tenir informé grâce aux outils de suivi mis à la disposition des familles  (ENT/</a:t>
            </a:r>
            <a:r>
              <a:rPr lang="fr-FR" dirty="0" err="1">
                <a:latin typeface="Century Gothic" panose="020B0502020202020204" pitchFamily="34" charset="0"/>
              </a:rPr>
              <a:t>Pronote</a:t>
            </a:r>
            <a:r>
              <a:rPr lang="fr-FR" dirty="0">
                <a:latin typeface="Century Gothic" panose="020B0502020202020204" pitchFamily="34" charset="0"/>
              </a:rPr>
              <a:t>).</a:t>
            </a:r>
          </a:p>
          <a:p>
            <a:pPr algn="just">
              <a:lnSpc>
                <a:spcPct val="80000"/>
              </a:lnSpc>
            </a:pPr>
            <a:endParaRPr lang="fr-FR" dirty="0">
              <a:latin typeface="Century Gothic" panose="020B0502020202020204" pitchFamily="34" charset="0"/>
            </a:endParaRPr>
          </a:p>
          <a:p>
            <a:pPr marL="342900" indent="-342900" algn="just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fr-FR" dirty="0">
                <a:latin typeface="Century Gothic" panose="020B0502020202020204" pitchFamily="34" charset="0"/>
              </a:rPr>
              <a:t> S’assurer que chaque élève adopte </a:t>
            </a:r>
          </a:p>
          <a:p>
            <a:pPr algn="just">
              <a:lnSpc>
                <a:spcPct val="80000"/>
              </a:lnSpc>
            </a:pPr>
            <a:r>
              <a:rPr lang="fr-FR" dirty="0">
                <a:latin typeface="Century Gothic" panose="020B0502020202020204" pitchFamily="34" charset="0"/>
              </a:rPr>
              <a:t>une posture lycéenne adaptée, en lien </a:t>
            </a:r>
          </a:p>
          <a:p>
            <a:pPr algn="just">
              <a:lnSpc>
                <a:spcPct val="80000"/>
              </a:lnSpc>
              <a:buNone/>
            </a:pPr>
            <a:r>
              <a:rPr lang="fr-FR" dirty="0">
                <a:latin typeface="Century Gothic" panose="020B0502020202020204" pitchFamily="34" charset="0"/>
              </a:rPr>
              <a:t>avec les valeurs de l’Ecole de la République.</a:t>
            </a:r>
          </a:p>
        </p:txBody>
      </p:sp>
      <p:pic>
        <p:nvPicPr>
          <p:cNvPr id="4" name="Image 3" descr="slide-1-72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57201" y="4981405"/>
            <a:ext cx="3195534" cy="1935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09540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5300" y="2106614"/>
            <a:ext cx="8915400" cy="45719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fr-FR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 lycée Ampère : un établissement scolaire…</a:t>
            </a:r>
            <a:br>
              <a:rPr lang="fr-FR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fr-FR" dirty="0"/>
          </a:p>
          <a:p>
            <a:pPr marL="0" indent="0" algn="ctr">
              <a:buNone/>
            </a:pPr>
            <a:r>
              <a:rPr lang="fr-FR" sz="16000" dirty="0">
                <a:solidFill>
                  <a:srgbClr val="E78400"/>
                </a:solidFill>
                <a:latin typeface="Century Gothic" panose="020B0502020202020204" pitchFamily="34" charset="0"/>
              </a:rPr>
              <a:t>La Cité Scolaire Ampère</a:t>
            </a:r>
          </a:p>
          <a:p>
            <a:pPr marL="0" indent="0" algn="ctr">
              <a:buNone/>
            </a:pPr>
            <a:r>
              <a:rPr lang="fr-FR" sz="16000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Rentrée 2026 un seul site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7873" y="3673423"/>
            <a:ext cx="4910254" cy="300562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90E18B27-0F57-4DE0-AC51-C15C1E8AE5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55"/>
            <a:ext cx="9906000" cy="210806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476500" y="2967336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  <a:br>
              <a:rPr lang="fr-FR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fr-FR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9796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idx="1"/>
          </p:nvPr>
        </p:nvSpPr>
        <p:spPr>
          <a:xfrm>
            <a:off x="104775" y="1123950"/>
            <a:ext cx="9601200" cy="6134099"/>
          </a:xfrm>
        </p:spPr>
        <p:txBody>
          <a:bodyPr/>
          <a:lstStyle/>
          <a:p>
            <a:pPr algn="ctr"/>
            <a:endParaRPr lang="fr-FR" dirty="0">
              <a:latin typeface="Century Gothic" panose="020B0502020202020204" pitchFamily="34" charset="0"/>
            </a:endParaRPr>
          </a:p>
          <a:p>
            <a:pPr algn="ctr"/>
            <a:endParaRPr lang="fr-FR" dirty="0">
              <a:latin typeface="Century Gothic" panose="020B0502020202020204" pitchFamily="34" charset="0"/>
            </a:endParaRPr>
          </a:p>
          <a:p>
            <a:pPr algn="ctr"/>
            <a:r>
              <a:rPr lang="fr-FR" sz="1800" dirty="0">
                <a:latin typeface="Century Gothic" panose="020B0502020202020204" pitchFamily="34" charset="0"/>
              </a:rPr>
              <a:t>Un site aux richesses spécifiques,</a:t>
            </a:r>
          </a:p>
          <a:p>
            <a:pPr algn="ctr"/>
            <a:r>
              <a:rPr lang="fr-FR" sz="1800" dirty="0">
                <a:latin typeface="Century Gothic" panose="020B0502020202020204" pitchFamily="34" charset="0"/>
              </a:rPr>
              <a:t>En réhabilitation pour une ouverture à échéance 2028 2029</a:t>
            </a:r>
          </a:p>
          <a:p>
            <a:endParaRPr lang="fr-FR" dirty="0"/>
          </a:p>
          <a:p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ctrTitle"/>
          </p:nvPr>
        </p:nvSpPr>
        <p:spPr>
          <a:xfrm>
            <a:off x="275234" y="287866"/>
            <a:ext cx="8516341" cy="703108"/>
          </a:xfrm>
        </p:spPr>
        <p:txBody>
          <a:bodyPr>
            <a:normAutofit/>
          </a:bodyPr>
          <a:lstStyle/>
          <a:p>
            <a:endParaRPr lang="fr-FR" dirty="0">
              <a:latin typeface="Century Gothic" panose="020B0502020202020204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160432" y="1140819"/>
            <a:ext cx="7201162" cy="70788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000" b="1" dirty="0">
                <a:latin typeface="Century Gothic" panose="020B0502020202020204" pitchFamily="34" charset="0"/>
              </a:rPr>
              <a:t>Site avenue de Saxe: </a:t>
            </a:r>
          </a:p>
          <a:p>
            <a:pPr algn="ctr"/>
            <a:r>
              <a:rPr lang="fr-FR" sz="2000" b="1" dirty="0">
                <a:latin typeface="Century Gothic" panose="020B0502020202020204" pitchFamily="34" charset="0"/>
              </a:rPr>
              <a:t>Lieu prochain d’accueil des Classes Préparatoires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ED96481A-B97F-4F05-894E-1BF899E3AD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1691" y="3049577"/>
            <a:ext cx="4613963" cy="2282843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BC262C0-406E-4A17-B4BA-C6F631DFCC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234" y="3092011"/>
            <a:ext cx="3250843" cy="2323845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2C2283A5-DF23-4256-A518-01DA843553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5884" y="5313792"/>
            <a:ext cx="2765768" cy="2010745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4390887E-054C-4663-99F1-078CC6E26E4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23571" y="5312853"/>
            <a:ext cx="2536270" cy="1607778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E8253F58-150A-4191-AFB0-304E79130F3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1223" y="5571489"/>
            <a:ext cx="2662119" cy="1731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2542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75234" y="287866"/>
            <a:ext cx="8716366" cy="63416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br>
              <a:rPr lang="fr-FR" dirty="0">
                <a:solidFill>
                  <a:srgbClr val="0070C0"/>
                </a:solidFill>
              </a:rPr>
            </a:br>
            <a:br>
              <a:rPr lang="fr-FR" dirty="0">
                <a:solidFill>
                  <a:srgbClr val="0070C0"/>
                </a:solidFill>
              </a:rPr>
            </a:br>
            <a:br>
              <a:rPr lang="fr-FR" dirty="0">
                <a:solidFill>
                  <a:srgbClr val="0070C0"/>
                </a:solidFill>
              </a:rPr>
            </a:br>
            <a:r>
              <a:rPr lang="fr-FR" dirty="0">
                <a:latin typeface="Century Gothic" panose="020B0502020202020204" pitchFamily="34" charset="0"/>
              </a:rPr>
              <a:t>Une ambiance propice au travail scolaire.</a:t>
            </a:r>
          </a:p>
        </p:txBody>
      </p:sp>
      <p:sp>
        <p:nvSpPr>
          <p:cNvPr id="4" name="Titre 5"/>
          <p:cNvSpPr>
            <a:spLocks noGrp="1"/>
          </p:cNvSpPr>
          <p:nvPr>
            <p:ph type="body" idx="1"/>
          </p:nvPr>
        </p:nvSpPr>
        <p:spPr>
          <a:xfrm>
            <a:off x="104775" y="1162051"/>
            <a:ext cx="9725025" cy="6238874"/>
          </a:xfrm>
        </p:spPr>
        <p:txBody>
          <a:bodyPr/>
          <a:lstStyle/>
          <a:p>
            <a:endParaRPr lang="fr-FR" altLang="fr-FR" sz="2000" dirty="0">
              <a:solidFill>
                <a:srgbClr val="E78400"/>
              </a:solidFill>
              <a:latin typeface="Century Gothic" panose="020B0502020202020204" pitchFamily="34" charset="0"/>
            </a:endParaRPr>
          </a:p>
          <a:p>
            <a:endParaRPr lang="fr-FR" altLang="fr-FR" sz="2000" dirty="0">
              <a:solidFill>
                <a:srgbClr val="E78400"/>
              </a:solidFill>
            </a:endParaRPr>
          </a:p>
          <a:p>
            <a:endParaRPr lang="fr-FR" altLang="fr-FR" sz="2000" dirty="0">
              <a:solidFill>
                <a:srgbClr val="E784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75296" y="1013660"/>
            <a:ext cx="8477723" cy="10156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buFont typeface="Wingdings 2" pitchFamily="18" charset="2"/>
              <a:buNone/>
            </a:pPr>
            <a:r>
              <a:rPr lang="fr-FR" altLang="fr-FR" sz="2000" b="1" dirty="0">
                <a:latin typeface="Century Gothic" panose="020B0502020202020204" pitchFamily="34" charset="0"/>
                <a:cs typeface="Arial" charset="0"/>
              </a:rPr>
              <a:t>Rue de la Bourse</a:t>
            </a:r>
            <a:r>
              <a:rPr lang="fr-FR" altLang="fr-FR" sz="2000" dirty="0">
                <a:latin typeface="Century Gothic" panose="020B0502020202020204" pitchFamily="34" charset="0"/>
                <a:cs typeface="Arial" charset="0"/>
              </a:rPr>
              <a:t> : </a:t>
            </a:r>
          </a:p>
          <a:p>
            <a:pPr algn="ctr">
              <a:spcBef>
                <a:spcPct val="0"/>
              </a:spcBef>
              <a:buFont typeface="Wingdings 2" pitchFamily="18" charset="2"/>
              <a:buNone/>
            </a:pPr>
            <a:r>
              <a:rPr lang="fr-FR" altLang="fr-FR" sz="2000" dirty="0">
                <a:latin typeface="Century Gothic" panose="020B0502020202020204" pitchFamily="34" charset="0"/>
                <a:cs typeface="Arial" charset="0"/>
              </a:rPr>
              <a:t>Un site historique et un potentiel culturel inspirant, L’atmosphère y est sereine. Un lycée et un collège dans des lieux dédiés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714402" y="3577391"/>
            <a:ext cx="8569931" cy="255454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000" b="1" dirty="0">
                <a:latin typeface="Century Gothic" panose="020B0502020202020204" pitchFamily="34" charset="0"/>
              </a:rPr>
              <a:t>Le Site de Bourse accueille: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fr-FR" sz="2000" b="1" dirty="0">
                <a:latin typeface="Century Gothic" panose="020B0502020202020204" pitchFamily="34" charset="0"/>
              </a:rPr>
              <a:t>les classes de 2</a:t>
            </a:r>
            <a:r>
              <a:rPr lang="fr-FR" sz="2000" b="1" baseline="30000" dirty="0">
                <a:latin typeface="Century Gothic" panose="020B0502020202020204" pitchFamily="34" charset="0"/>
              </a:rPr>
              <a:t>nd</a:t>
            </a:r>
            <a:r>
              <a:rPr lang="fr-FR" sz="2000" b="1" dirty="0">
                <a:latin typeface="Century Gothic" panose="020B0502020202020204" pitchFamily="34" charset="0"/>
              </a:rPr>
              <a:t> GT (Générale et Technologique)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fr-FR" sz="2000" b="1" dirty="0">
                <a:latin typeface="Century Gothic" panose="020B0502020202020204" pitchFamily="34" charset="0"/>
              </a:rPr>
              <a:t>de 1</a:t>
            </a:r>
            <a:r>
              <a:rPr lang="fr-FR" sz="2000" b="1" baseline="30000" dirty="0">
                <a:latin typeface="Century Gothic" panose="020B0502020202020204" pitchFamily="34" charset="0"/>
              </a:rPr>
              <a:t>ère</a:t>
            </a:r>
            <a:r>
              <a:rPr lang="fr-FR" sz="2000" b="1" dirty="0">
                <a:latin typeface="Century Gothic" panose="020B0502020202020204" pitchFamily="34" charset="0"/>
              </a:rPr>
              <a:t> Générale et Terminale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fr-FR" sz="2000" b="1" dirty="0">
                <a:latin typeface="Century Gothic" panose="020B0502020202020204" pitchFamily="34" charset="0"/>
              </a:rPr>
              <a:t>une classe de 1</a:t>
            </a:r>
            <a:r>
              <a:rPr lang="fr-FR" sz="2000" b="1" baseline="30000" dirty="0">
                <a:latin typeface="Century Gothic" panose="020B0502020202020204" pitchFamily="34" charset="0"/>
              </a:rPr>
              <a:t>ère</a:t>
            </a:r>
            <a:r>
              <a:rPr lang="fr-FR" sz="2000" b="1" dirty="0">
                <a:latin typeface="Century Gothic" panose="020B0502020202020204" pitchFamily="34" charset="0"/>
              </a:rPr>
              <a:t> et de Terminale STMG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fr-FR" sz="2000" b="1" dirty="0">
                <a:latin typeface="Century Gothic" panose="020B0502020202020204" pitchFamily="34" charset="0"/>
              </a:rPr>
              <a:t>des BTS 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fr-FR" sz="2000" b="1" dirty="0" err="1">
                <a:latin typeface="Century Gothic" panose="020B0502020202020204" pitchFamily="34" charset="0"/>
              </a:rPr>
              <a:t>De</a:t>
            </a:r>
            <a:r>
              <a:rPr lang="fr-FR" sz="2000" b="1" dirty="0" err="1"/>
              <a:t>CodiMD</a:t>
            </a:r>
            <a:endParaRPr lang="fr-FR" sz="2000" b="1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fr-FR" sz="2000" b="1" dirty="0">
                <a:latin typeface="Century Gothic" panose="020B0502020202020204" pitchFamily="34" charset="0"/>
              </a:rPr>
              <a:t>s Classes Préparatoire aux Grandes Ecole Générales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fr-FR" sz="2000" b="1" dirty="0">
                <a:latin typeface="Century Gothic" panose="020B0502020202020204" pitchFamily="34" charset="0"/>
              </a:rPr>
              <a:t>Une Classe Préparatoire Professionnelle aux Grandes Ecoles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E67859E7-1BD7-4279-8230-C90137ECED0C}"/>
              </a:ext>
            </a:extLst>
          </p:cNvPr>
          <p:cNvSpPr txBox="1"/>
          <p:nvPr/>
        </p:nvSpPr>
        <p:spPr>
          <a:xfrm>
            <a:off x="745718" y="2105561"/>
            <a:ext cx="8507301" cy="132343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fr-FR" sz="20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  <a:p>
            <a:pPr algn="ctr">
              <a:buFont typeface="Wingdings 2" pitchFamily="18" charset="2"/>
              <a:buNone/>
            </a:pPr>
            <a:r>
              <a:rPr lang="fr-FR" altLang="fr-FR" sz="2000" dirty="0">
                <a:solidFill>
                  <a:srgbClr val="E78400"/>
                </a:solidFill>
                <a:latin typeface="Century Gothic" panose="020B0502020202020204" pitchFamily="34" charset="0"/>
                <a:cs typeface="Arial" charset="0"/>
              </a:rPr>
              <a:t>Une coexistence des cycles secondaire et supérieur </a:t>
            </a:r>
          </a:p>
          <a:p>
            <a:pPr algn="ctr">
              <a:buFont typeface="Wingdings 2" pitchFamily="18" charset="2"/>
              <a:buNone/>
            </a:pPr>
            <a:r>
              <a:rPr lang="fr-FR" altLang="fr-FR" sz="2000" dirty="0">
                <a:solidFill>
                  <a:srgbClr val="E78400"/>
                </a:solidFill>
                <a:latin typeface="Century Gothic" panose="020B0502020202020204" pitchFamily="34" charset="0"/>
                <a:cs typeface="Arial" charset="0"/>
              </a:rPr>
              <a:t>porteuse de rencontres et d’opportunités de projection dans l’enseignement supérieur</a:t>
            </a:r>
            <a:endParaRPr lang="fr-FR" altLang="fr-FR" sz="2400" dirty="0">
              <a:solidFill>
                <a:srgbClr val="E78400"/>
              </a:solidFill>
              <a:latin typeface="Avenir Next Condensed"/>
              <a:cs typeface="Arial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FBBFED95-3AF1-4F49-93C8-E66794C6AE67}"/>
              </a:ext>
            </a:extLst>
          </p:cNvPr>
          <p:cNvSpPr txBox="1"/>
          <p:nvPr/>
        </p:nvSpPr>
        <p:spPr>
          <a:xfrm>
            <a:off x="714402" y="6488668"/>
            <a:ext cx="8569931" cy="430887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r>
              <a:rPr lang="fr-FR" sz="2200" b="1" dirty="0">
                <a:solidFill>
                  <a:schemeClr val="bg1"/>
                </a:solidFill>
              </a:rPr>
              <a:t>Une mixité des publics, véritable richesse de la Cité Scolaire Ampère</a:t>
            </a:r>
          </a:p>
        </p:txBody>
      </p:sp>
    </p:spTree>
    <p:extLst>
      <p:ext uri="{BB962C8B-B14F-4D97-AF65-F5344CB8AC3E}">
        <p14:creationId xmlns:p14="http://schemas.microsoft.com/office/powerpoint/2010/main" val="5656729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373470" y="1075841"/>
            <a:ext cx="9826850" cy="9694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b="1" dirty="0">
                <a:solidFill>
                  <a:srgbClr val="0070C0"/>
                </a:solidFill>
                <a:latin typeface="Century Gothic" panose="020B0502020202020204" pitchFamily="34" charset="0"/>
              </a:rPr>
              <a:t>ETUDIER AU LYCEE, SE PROJETER DANS L’ENSEIGNEMENT SUPERIEUR </a:t>
            </a:r>
          </a:p>
          <a:p>
            <a:pPr algn="ctr"/>
            <a:r>
              <a:rPr lang="fr-FR" b="1" dirty="0">
                <a:solidFill>
                  <a:srgbClr val="0070C0"/>
                </a:solidFill>
                <a:latin typeface="Century Gothic" panose="020B0502020202020204" pitchFamily="34" charset="0"/>
              </a:rPr>
              <a:t>PAR L’ACQUISITION DE COMPETENCES ET CONNAISSANCES SOLIDES</a:t>
            </a:r>
          </a:p>
          <a:p>
            <a:endParaRPr lang="fr-FR" sz="2100" dirty="0">
              <a:solidFill>
                <a:srgbClr val="006666"/>
              </a:solidFill>
              <a:latin typeface="Arial Narrow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2612740" y="301845"/>
            <a:ext cx="43684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 objectifs du lycée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4484948" y="3933057"/>
            <a:ext cx="4524503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dirty="0">
                <a:solidFill>
                  <a:srgbClr val="339933"/>
                </a:solidFill>
                <a:latin typeface="Arial Narrow" pitchFamily="34" charset="0"/>
                <a:cs typeface="Arial" pitchFamily="34" charset="0"/>
              </a:rPr>
              <a:t>Continuum -3 / bac / +3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1442610" y="5343600"/>
            <a:ext cx="5928659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dirty="0">
                <a:solidFill>
                  <a:srgbClr val="339933"/>
                </a:solidFill>
                <a:latin typeface="Arial Narrow" pitchFamily="34" charset="0"/>
                <a:cs typeface="Arial" pitchFamily="34" charset="0"/>
              </a:rPr>
              <a:t>Construction d’un projet de formation ambitieux</a:t>
            </a:r>
          </a:p>
        </p:txBody>
      </p:sp>
      <p:graphicFrame>
        <p:nvGraphicFramePr>
          <p:cNvPr id="7" name="Diagramme 6"/>
          <p:cNvGraphicFramePr/>
          <p:nvPr>
            <p:extLst>
              <p:ext uri="{D42A27DB-BD31-4B8C-83A1-F6EECF244321}">
                <p14:modId xmlns:p14="http://schemas.microsoft.com/office/powerpoint/2010/main" val="2720146316"/>
              </p:ext>
            </p:extLst>
          </p:nvPr>
        </p:nvGraphicFramePr>
        <p:xfrm>
          <a:off x="116463" y="1772815"/>
          <a:ext cx="7481370" cy="4377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ZoneTexte 7"/>
          <p:cNvSpPr txBox="1"/>
          <p:nvPr/>
        </p:nvSpPr>
        <p:spPr>
          <a:xfrm>
            <a:off x="5286895" y="2239704"/>
            <a:ext cx="461910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entury Gothic" panose="020B0502020202020204" pitchFamily="34" charset="0"/>
              </a:rPr>
              <a:t>Voie générale                      Cursus longs</a:t>
            </a:r>
          </a:p>
          <a:p>
            <a:endParaRPr lang="fr-FR" dirty="0">
              <a:latin typeface="Century Gothic" panose="020B0502020202020204" pitchFamily="34" charset="0"/>
            </a:endParaRPr>
          </a:p>
          <a:p>
            <a:r>
              <a:rPr lang="fr-FR" dirty="0">
                <a:latin typeface="Century Gothic" panose="020B0502020202020204" pitchFamily="34" charset="0"/>
              </a:rPr>
              <a:t>Voie technologique            </a:t>
            </a:r>
            <a:r>
              <a:rPr lang="fr-FR" sz="1600" dirty="0">
                <a:latin typeface="Century Gothic" panose="020B0502020202020204" pitchFamily="34" charset="0"/>
              </a:rPr>
              <a:t>BUT 3 ans</a:t>
            </a:r>
          </a:p>
          <a:p>
            <a:endParaRPr lang="fr-FR" dirty="0">
              <a:latin typeface="Century Gothic" panose="020B0502020202020204" pitchFamily="34" charset="0"/>
            </a:endParaRPr>
          </a:p>
          <a:p>
            <a:r>
              <a:rPr lang="fr-FR" dirty="0">
                <a:latin typeface="Century Gothic" panose="020B0502020202020204" pitchFamily="34" charset="0"/>
              </a:rPr>
              <a:t>Voie professionnelle            STS (2 ans) </a:t>
            </a:r>
          </a:p>
        </p:txBody>
      </p:sp>
      <p:sp>
        <p:nvSpPr>
          <p:cNvPr id="11" name="Flèche droite 10"/>
          <p:cNvSpPr/>
          <p:nvPr/>
        </p:nvSpPr>
        <p:spPr>
          <a:xfrm>
            <a:off x="7761312" y="2383720"/>
            <a:ext cx="468052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Flèche droite 11"/>
          <p:cNvSpPr/>
          <p:nvPr/>
        </p:nvSpPr>
        <p:spPr>
          <a:xfrm>
            <a:off x="7753851" y="2967122"/>
            <a:ext cx="468052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" name="Flèche droite 12"/>
          <p:cNvSpPr/>
          <p:nvPr/>
        </p:nvSpPr>
        <p:spPr>
          <a:xfrm>
            <a:off x="7753851" y="3499989"/>
            <a:ext cx="468052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5" name="Accolade ouvrante 14"/>
          <p:cNvSpPr/>
          <p:nvPr/>
        </p:nvSpPr>
        <p:spPr>
          <a:xfrm>
            <a:off x="4896851" y="2132669"/>
            <a:ext cx="780087" cy="165618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3" name="Rectangle 2"/>
          <p:cNvSpPr/>
          <p:nvPr/>
        </p:nvSpPr>
        <p:spPr>
          <a:xfrm>
            <a:off x="4581525" y="4004878"/>
            <a:ext cx="2638425" cy="3180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436E0EA3-0C1F-43BB-9976-330CFA5430A3}"/>
              </a:ext>
            </a:extLst>
          </p:cNvPr>
          <p:cNvSpPr txBox="1"/>
          <p:nvPr/>
        </p:nvSpPr>
        <p:spPr>
          <a:xfrm>
            <a:off x="501042" y="6012493"/>
            <a:ext cx="84488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accent5">
                    <a:lumMod val="75000"/>
                  </a:schemeClr>
                </a:solidFill>
              </a:rPr>
              <a:t>LE LYCEE : LIEU DE LA FORMATION DE LA PERSONNE ET DU CITOYEN</a:t>
            </a:r>
          </a:p>
        </p:txBody>
      </p:sp>
    </p:spTree>
    <p:extLst>
      <p:ext uri="{BB962C8B-B14F-4D97-AF65-F5344CB8AC3E}">
        <p14:creationId xmlns:p14="http://schemas.microsoft.com/office/powerpoint/2010/main" val="1864484090"/>
      </p:ext>
    </p:extLst>
  </p:cSld>
  <p:clrMapOvr>
    <a:masterClrMapping/>
  </p:clrMapOvr>
  <p:transition spd="slow">
    <p:pull dir="l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AutoShape 8"/>
          <p:cNvSpPr>
            <a:spLocks noChangeArrowheads="1"/>
          </p:cNvSpPr>
          <p:nvPr/>
        </p:nvSpPr>
        <p:spPr bwMode="auto">
          <a:xfrm rot="5400000">
            <a:off x="6876750" y="3893135"/>
            <a:ext cx="548795" cy="251090"/>
          </a:xfrm>
          <a:prstGeom prst="leftArrow">
            <a:avLst>
              <a:gd name="adj1" fmla="val 50000"/>
              <a:gd name="adj2" fmla="val 75032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160991" y="1228749"/>
            <a:ext cx="3981369" cy="25565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buFont typeface="Monotype Sorts" pitchFamily="2" charset="2"/>
              <a:buNone/>
              <a:defRPr/>
            </a:pPr>
            <a:endParaRPr lang="fr-FR"/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4415199" y="1203811"/>
            <a:ext cx="5070590" cy="25565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70C0"/>
            </a:solidFill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buFont typeface="Monotype Sorts" pitchFamily="2" charset="2"/>
              <a:buNone/>
              <a:defRPr/>
            </a:pPr>
            <a:endParaRPr lang="fr-FR"/>
          </a:p>
        </p:txBody>
      </p:sp>
      <p:sp>
        <p:nvSpPr>
          <p:cNvPr id="16393" name="Text Box 3"/>
          <p:cNvSpPr txBox="1">
            <a:spLocks noChangeArrowheads="1"/>
          </p:cNvSpPr>
          <p:nvPr/>
        </p:nvSpPr>
        <p:spPr bwMode="auto">
          <a:xfrm>
            <a:off x="444451" y="103963"/>
            <a:ext cx="8581760" cy="1077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912813"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912813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912813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912813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912813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b="1" dirty="0">
                <a:solidFill>
                  <a:srgbClr val="E78400"/>
                </a:solidFill>
                <a:latin typeface="Century Gothic" panose="020B0502020202020204" pitchFamily="34" charset="0"/>
              </a:rPr>
              <a:t>Les choix possibles après la classe de seconde générale et technologique.</a:t>
            </a:r>
          </a:p>
        </p:txBody>
      </p:sp>
      <p:sp>
        <p:nvSpPr>
          <p:cNvPr id="19" name="AutoShape 7"/>
          <p:cNvSpPr>
            <a:spLocks noChangeArrowheads="1"/>
          </p:cNvSpPr>
          <p:nvPr/>
        </p:nvSpPr>
        <p:spPr bwMode="auto">
          <a:xfrm rot="5400000">
            <a:off x="2035931" y="3910004"/>
            <a:ext cx="555146" cy="211001"/>
          </a:xfrm>
          <a:prstGeom prst="leftArrow">
            <a:avLst>
              <a:gd name="adj1" fmla="val 50000"/>
              <a:gd name="adj2" fmla="val 74956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9" name="Rectangle 11"/>
          <p:cNvSpPr>
            <a:spLocks noChangeArrowheads="1"/>
          </p:cNvSpPr>
          <p:nvPr/>
        </p:nvSpPr>
        <p:spPr bwMode="auto">
          <a:xfrm>
            <a:off x="1218722" y="1320432"/>
            <a:ext cx="1941237" cy="523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marL="287338" indent="-287338">
              <a:defRPr/>
            </a:pPr>
            <a:r>
              <a:rPr lang="fr-FR" sz="2800" dirty="0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1</a:t>
            </a:r>
            <a:r>
              <a:rPr lang="fr-FR" sz="2800" baseline="30000" dirty="0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re</a:t>
            </a:r>
            <a:r>
              <a:rPr lang="fr-FR" sz="2800" dirty="0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générale</a:t>
            </a:r>
          </a:p>
        </p:txBody>
      </p:sp>
      <p:sp>
        <p:nvSpPr>
          <p:cNvPr id="30" name="Rectangle 14"/>
          <p:cNvSpPr>
            <a:spLocks noChangeArrowheads="1"/>
          </p:cNvSpPr>
          <p:nvPr/>
        </p:nvSpPr>
        <p:spPr bwMode="auto">
          <a:xfrm>
            <a:off x="102229" y="2633987"/>
            <a:ext cx="4129219" cy="6469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 marL="287338" indent="-287338"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CC0000"/>
              </a:buClr>
              <a:buSzPct val="120000"/>
              <a:buFont typeface="Wingdings 2" pitchFamily="18" charset="2"/>
              <a:buChar char="?"/>
            </a:pPr>
            <a:r>
              <a:rPr lang="fr-FR" altLang="fr-FR" sz="1800" dirty="0"/>
              <a:t>pour envisager des </a:t>
            </a:r>
            <a:r>
              <a:rPr lang="fr-FR" altLang="fr-FR" sz="1800" b="1" dirty="0"/>
              <a:t>études supérieures longues</a:t>
            </a:r>
          </a:p>
        </p:txBody>
      </p:sp>
      <p:sp>
        <p:nvSpPr>
          <p:cNvPr id="31" name="Rectangle 15"/>
          <p:cNvSpPr>
            <a:spLocks noChangeArrowheads="1"/>
          </p:cNvSpPr>
          <p:nvPr/>
        </p:nvSpPr>
        <p:spPr bwMode="auto">
          <a:xfrm>
            <a:off x="149623" y="1953205"/>
            <a:ext cx="3976158" cy="6469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 marL="287338" indent="-287338"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CC0000"/>
              </a:buClr>
              <a:buSzPct val="120000"/>
              <a:buFont typeface="Wingdings 2" pitchFamily="18" charset="2"/>
              <a:buChar char="?"/>
            </a:pPr>
            <a:r>
              <a:rPr lang="fr-FR" altLang="fr-FR" sz="1800" dirty="0"/>
              <a:t>pour approfondir les matières générales 	</a:t>
            </a:r>
            <a:r>
              <a:rPr lang="fr-FR" altLang="fr-FR" sz="1800" b="1" dirty="0"/>
              <a:t> 	   </a:t>
            </a:r>
          </a:p>
        </p:txBody>
      </p:sp>
      <p:sp>
        <p:nvSpPr>
          <p:cNvPr id="17" name="Rectangle 12"/>
          <p:cNvSpPr>
            <a:spLocks noChangeArrowheads="1"/>
          </p:cNvSpPr>
          <p:nvPr/>
        </p:nvSpPr>
        <p:spPr bwMode="auto">
          <a:xfrm>
            <a:off x="4820242" y="1334849"/>
            <a:ext cx="4289160" cy="110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/>
          <a:p>
            <a:pPr marL="287338" indent="-287338" algn="ctr">
              <a:defRPr/>
            </a:pPr>
            <a:r>
              <a:rPr lang="fr-FR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fr-FR" sz="2800" b="1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re</a:t>
            </a:r>
            <a:r>
              <a:rPr lang="fr-FR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technologique</a:t>
            </a:r>
          </a:p>
          <a:p>
            <a:pPr marL="287338" indent="-287338" algn="ctr">
              <a:defRPr/>
            </a:pPr>
            <a:r>
              <a:rPr lang="fr-FR" b="1" dirty="0"/>
              <a:t>STMG, STI2D,</a:t>
            </a:r>
            <a:r>
              <a:rPr lang="fr-FR" sz="2400" b="1" dirty="0"/>
              <a:t> </a:t>
            </a:r>
            <a:r>
              <a:rPr lang="fr-FR" b="1" dirty="0"/>
              <a:t>ST2S, STL, STD2A, STAV</a:t>
            </a:r>
          </a:p>
          <a:p>
            <a:pPr marL="287338" indent="-287338" algn="ctr">
              <a:defRPr/>
            </a:pPr>
            <a:endParaRPr lang="fr-FR" sz="1400" b="1" dirty="0"/>
          </a:p>
        </p:txBody>
      </p:sp>
      <p:sp>
        <p:nvSpPr>
          <p:cNvPr id="18" name="Rectangle 16"/>
          <p:cNvSpPr>
            <a:spLocks noChangeArrowheads="1"/>
          </p:cNvSpPr>
          <p:nvPr/>
        </p:nvSpPr>
        <p:spPr bwMode="auto">
          <a:xfrm>
            <a:off x="4564327" y="2151099"/>
            <a:ext cx="4992555" cy="3699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 marL="287338" indent="-287338"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CC0000"/>
              </a:buClr>
              <a:buSzPct val="120000"/>
              <a:buFont typeface="Wingdings 2" pitchFamily="18" charset="2"/>
              <a:buChar char="?"/>
            </a:pPr>
            <a:r>
              <a:rPr lang="fr-FR" altLang="fr-FR" sz="1800" dirty="0"/>
              <a:t>pour découvrir des domaines technologiques </a:t>
            </a:r>
            <a:endParaRPr lang="fr-FR" altLang="fr-FR" sz="1800" b="1" dirty="0"/>
          </a:p>
        </p:txBody>
      </p:sp>
      <p:sp>
        <p:nvSpPr>
          <p:cNvPr id="20" name="Rectangle 17"/>
          <p:cNvSpPr>
            <a:spLocks noChangeArrowheads="1"/>
          </p:cNvSpPr>
          <p:nvPr/>
        </p:nvSpPr>
        <p:spPr bwMode="auto">
          <a:xfrm>
            <a:off x="4551783" y="2563332"/>
            <a:ext cx="4990835" cy="9239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2075" tIns="46038" rIns="92075" bIns="46038">
            <a:spAutoFit/>
          </a:bodyPr>
          <a:lstStyle>
            <a:lvl1pPr marL="287338" indent="-287338"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CC0000"/>
              </a:buClr>
              <a:buSzPct val="120000"/>
              <a:buFont typeface="Wingdings 2" pitchFamily="18" charset="2"/>
              <a:buChar char="?"/>
            </a:pPr>
            <a:r>
              <a:rPr lang="fr-FR" altLang="fr-FR" sz="1800" dirty="0"/>
              <a:t>pour envisager préférablement des </a:t>
            </a:r>
            <a:r>
              <a:rPr lang="fr-FR" altLang="fr-FR" sz="1800" b="1" dirty="0"/>
              <a:t>études supérieures courtes </a:t>
            </a:r>
            <a:r>
              <a:rPr lang="fr-FR" altLang="fr-FR" sz="1800" dirty="0"/>
              <a:t>avec une ouverture sur des poursuites d’études longues (Passerelle)</a:t>
            </a: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2343007" y="4186712"/>
            <a:ext cx="1644121" cy="106363"/>
          </a:xfrm>
          <a:prstGeom prst="rect">
            <a:avLst/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4982377" y="4171592"/>
            <a:ext cx="2132416" cy="121483"/>
          </a:xfrm>
          <a:prstGeom prst="rect">
            <a:avLst/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grpSp>
        <p:nvGrpSpPr>
          <p:cNvPr id="6156" name="Groupe 26"/>
          <p:cNvGrpSpPr>
            <a:grpSpLocks/>
          </p:cNvGrpSpPr>
          <p:nvPr/>
        </p:nvGrpSpPr>
        <p:grpSpPr bwMode="auto">
          <a:xfrm>
            <a:off x="3391330" y="3841117"/>
            <a:ext cx="1680237" cy="596900"/>
            <a:chOff x="2262776" y="5097240"/>
            <a:chExt cx="5082661" cy="596900"/>
          </a:xfrm>
          <a:solidFill>
            <a:srgbClr val="FF9300"/>
          </a:solidFill>
        </p:grpSpPr>
        <p:sp>
          <p:nvSpPr>
            <p:cNvPr id="26" name="Rectangle 5"/>
            <p:cNvSpPr>
              <a:spLocks noChangeArrowheads="1"/>
            </p:cNvSpPr>
            <p:nvPr/>
          </p:nvSpPr>
          <p:spPr bwMode="auto">
            <a:xfrm>
              <a:off x="2262776" y="5097240"/>
              <a:ext cx="5082661" cy="596900"/>
            </a:xfrm>
            <a:prstGeom prst="rect">
              <a:avLst/>
            </a:prstGeom>
            <a:grpFill/>
            <a:ln>
              <a:headEnd/>
              <a:tailEnd/>
            </a:ln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>
                <a:buFont typeface="Monotype Sorts" pitchFamily="2" charset="2"/>
                <a:buNone/>
                <a:defRPr/>
              </a:pPr>
              <a:endParaRPr lang="fr-FR"/>
            </a:p>
          </p:txBody>
        </p:sp>
        <p:sp>
          <p:nvSpPr>
            <p:cNvPr id="16411" name="Rectangle 17"/>
            <p:cNvSpPr>
              <a:spLocks noChangeArrowheads="1"/>
            </p:cNvSpPr>
            <p:nvPr/>
          </p:nvSpPr>
          <p:spPr bwMode="auto">
            <a:xfrm>
              <a:off x="3398161" y="5164857"/>
              <a:ext cx="2930173" cy="46166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altLang="fr-FR" sz="2400" b="1" i="0">
                  <a:solidFill>
                    <a:schemeClr val="bg1"/>
                  </a:solidFill>
                </a:rPr>
                <a:t>2</a:t>
              </a:r>
              <a:r>
                <a:rPr lang="en-GB" altLang="fr-FR" sz="2400" b="1" i="0" baseline="30000">
                  <a:solidFill>
                    <a:schemeClr val="bg1"/>
                  </a:solidFill>
                </a:rPr>
                <a:t>de</a:t>
              </a:r>
              <a:r>
                <a:rPr lang="en-GB" altLang="fr-FR" sz="2400" b="1" i="0">
                  <a:solidFill>
                    <a:schemeClr val="bg1"/>
                  </a:solidFill>
                </a:rPr>
                <a:t> GT</a:t>
              </a:r>
              <a:endParaRPr lang="en-GB" altLang="fr-FR" sz="2400" i="0">
                <a:solidFill>
                  <a:schemeClr val="bg1"/>
                </a:solidFill>
              </a:endParaRPr>
            </a:p>
          </p:txBody>
        </p:sp>
      </p:grpSp>
      <p:pic>
        <p:nvPicPr>
          <p:cNvPr id="22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6402" y="95576"/>
            <a:ext cx="992188" cy="135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90E18B27-0F57-4DE0-AC51-C15C1E8AE5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05634"/>
            <a:ext cx="9906000" cy="2108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35537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idx="1"/>
          </p:nvPr>
        </p:nvSpPr>
        <p:spPr>
          <a:xfrm>
            <a:off x="152399" y="990974"/>
            <a:ext cx="9753601" cy="6211492"/>
          </a:xfrm>
        </p:spPr>
        <p:txBody>
          <a:bodyPr/>
          <a:lstStyle/>
          <a:p>
            <a:pPr algn="ctr" fontAlgn="base">
              <a:spcAft>
                <a:spcPct val="0"/>
              </a:spcAft>
            </a:pPr>
            <a:endParaRPr lang="fr-FR" altLang="fr-FR" sz="3200" dirty="0">
              <a:solidFill>
                <a:srgbClr val="0070C0"/>
              </a:solidFill>
              <a:latin typeface="Century Gothic" panose="020B0502020202020204" pitchFamily="34" charset="0"/>
            </a:endParaRPr>
          </a:p>
          <a:p>
            <a:pPr lvl="1" fontAlgn="base">
              <a:spcAft>
                <a:spcPct val="0"/>
              </a:spcAft>
            </a:pPr>
            <a:r>
              <a:rPr lang="fr-FR" altLang="fr-FR" sz="2300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Les lycéens bénéficient d’enseignements communs à tous:</a:t>
            </a:r>
            <a:endParaRPr lang="fr-FR" altLang="fr-FR" sz="2300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 marL="914400" lvl="1" indent="-457200" fontAlgn="base">
              <a:spcAft>
                <a:spcPct val="0"/>
              </a:spcAft>
              <a:buFontTx/>
              <a:buChar char="-"/>
            </a:pPr>
            <a:r>
              <a:rPr lang="fr-FR" altLang="fr-FR" sz="2300" dirty="0">
                <a:solidFill>
                  <a:schemeClr val="tx1"/>
                </a:solidFill>
                <a:latin typeface="Century Gothic" panose="020B0502020202020204" pitchFamily="34" charset="0"/>
              </a:rPr>
              <a:t>Pour garantir l’acquisition des savoirs fondamentaux </a:t>
            </a:r>
          </a:p>
          <a:p>
            <a:pPr marL="914400" lvl="1" indent="-457200" fontAlgn="base">
              <a:spcAft>
                <a:spcPct val="0"/>
              </a:spcAft>
              <a:buFontTx/>
              <a:buChar char="-"/>
            </a:pPr>
            <a:r>
              <a:rPr lang="fr-FR" altLang="fr-FR" sz="2300" dirty="0">
                <a:solidFill>
                  <a:schemeClr val="tx1"/>
                </a:solidFill>
                <a:latin typeface="Century Gothic" panose="020B0502020202020204" pitchFamily="34" charset="0"/>
              </a:rPr>
              <a:t>Pour acquérir des méthodes de travail efficace</a:t>
            </a:r>
          </a:p>
          <a:p>
            <a:pPr marL="914400" lvl="1" indent="-457200" fontAlgn="base">
              <a:spcAft>
                <a:spcPct val="0"/>
              </a:spcAft>
              <a:buFontTx/>
              <a:buChar char="-"/>
            </a:pPr>
            <a:r>
              <a:rPr lang="fr-FR" altLang="fr-FR" sz="2300" dirty="0">
                <a:solidFill>
                  <a:schemeClr val="tx1"/>
                </a:solidFill>
                <a:latin typeface="Century Gothic" panose="020B0502020202020204" pitchFamily="34" charset="0"/>
              </a:rPr>
              <a:t>Pour favoriser la réussite de chacun.</a:t>
            </a:r>
          </a:p>
          <a:p>
            <a:pPr lvl="1" fontAlgn="base">
              <a:spcAft>
                <a:spcPct val="0"/>
              </a:spcAft>
            </a:pPr>
            <a:endParaRPr lang="fr-FR" altLang="fr-FR" sz="2300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 lvl="1" fontAlgn="base">
              <a:spcAft>
                <a:spcPct val="0"/>
              </a:spcAft>
            </a:pPr>
            <a:r>
              <a:rPr lang="fr-FR" altLang="fr-FR" sz="2300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A l’issue de la lasse de 2</a:t>
            </a:r>
            <a:r>
              <a:rPr lang="fr-FR" altLang="fr-FR" sz="2300" b="1" baseline="30000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nd</a:t>
            </a:r>
            <a:r>
              <a:rPr lang="fr-FR" altLang="fr-FR" sz="2300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, ils choisissent une filière générale ou technologique et des enseignements de spécialité, </a:t>
            </a:r>
          </a:p>
          <a:p>
            <a:pPr marL="800100" lvl="1" indent="-342900" fontAlgn="base">
              <a:spcAft>
                <a:spcPct val="0"/>
              </a:spcAft>
              <a:buFontTx/>
              <a:buChar char="-"/>
            </a:pPr>
            <a:r>
              <a:rPr lang="fr-FR" altLang="fr-FR" sz="2300" dirty="0">
                <a:solidFill>
                  <a:schemeClr val="tx1"/>
                </a:solidFill>
                <a:latin typeface="Century Gothic" panose="020B0502020202020204" pitchFamily="34" charset="0"/>
              </a:rPr>
              <a:t>Pour approfondir leurs connaissances </a:t>
            </a:r>
          </a:p>
          <a:p>
            <a:pPr marL="800100" lvl="1" indent="-342900" fontAlgn="base">
              <a:spcAft>
                <a:spcPct val="0"/>
              </a:spcAft>
              <a:buFontTx/>
              <a:buChar char="-"/>
            </a:pPr>
            <a:r>
              <a:rPr lang="fr-FR" altLang="fr-FR" sz="2300" dirty="0">
                <a:solidFill>
                  <a:schemeClr val="tx1"/>
                </a:solidFill>
                <a:latin typeface="Century Gothic" panose="020B0502020202020204" pitchFamily="34" charset="0"/>
              </a:rPr>
              <a:t>Pour affiner leur projet dans leurs domaines de prédilection </a:t>
            </a:r>
            <a:endParaRPr lang="fr-FR" altLang="fr-FR" sz="2400" dirty="0">
              <a:solidFill>
                <a:schemeClr val="tx1"/>
              </a:solidFill>
              <a:latin typeface="Avenir Next Condensed" charset="0"/>
            </a:endParaRPr>
          </a:p>
          <a:p>
            <a:pPr marL="800100" lvl="1" indent="-342900" fontAlgn="base">
              <a:spcAft>
                <a:spcPct val="0"/>
              </a:spcAft>
              <a:buFontTx/>
              <a:buChar char="-"/>
            </a:pPr>
            <a:endParaRPr lang="fr-FR" b="1" dirty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  <a:ea typeface="+mn-ea"/>
              <a:cs typeface="+mn-cs"/>
            </a:endParaRPr>
          </a:p>
          <a:p>
            <a:r>
              <a:rPr lang="fr-FR" sz="2300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rPr>
              <a:t>     La classe de seconde est un palier d’orientation</a:t>
            </a:r>
          </a:p>
          <a:p>
            <a:pPr marL="800100" lvl="1" indent="-342900" fontAlgn="base">
              <a:spcAft>
                <a:spcPct val="0"/>
              </a:spcAft>
              <a:buFontTx/>
              <a:buChar char="-"/>
            </a:pPr>
            <a:r>
              <a:rPr lang="fr-FR" sz="2300" dirty="0">
                <a:solidFill>
                  <a:schemeClr val="tx1"/>
                </a:solidFill>
                <a:latin typeface="Century Gothic" panose="020B0502020202020204" pitchFamily="34" charset="0"/>
              </a:rPr>
              <a:t>Avec les mêmes étapes qu’en classe de 3ème</a:t>
            </a:r>
          </a:p>
          <a:p>
            <a:pPr marL="800100" lvl="1" indent="-342900" fontAlgn="base">
              <a:spcAft>
                <a:spcPct val="0"/>
              </a:spcAft>
              <a:buFontTx/>
              <a:buChar char="-"/>
            </a:pPr>
            <a:r>
              <a:rPr lang="fr-FR" sz="2300" dirty="0">
                <a:solidFill>
                  <a:schemeClr val="tx1"/>
                </a:solidFill>
                <a:latin typeface="Century Gothic" panose="020B0502020202020204" pitchFamily="34" charset="0"/>
              </a:rPr>
              <a:t>Un accompagnement soutenu pour travailler son projet</a:t>
            </a:r>
          </a:p>
          <a:p>
            <a:pPr marL="800100" lvl="1" indent="-342900" fontAlgn="base">
              <a:spcAft>
                <a:spcPct val="0"/>
              </a:spcAft>
              <a:buFontTx/>
              <a:buChar char="-"/>
            </a:pPr>
            <a:r>
              <a:rPr lang="fr-FR" sz="2300" dirty="0">
                <a:solidFill>
                  <a:schemeClr val="tx1"/>
                </a:solidFill>
                <a:latin typeface="Century Gothic" panose="020B0502020202020204" pitchFamily="34" charset="0"/>
              </a:rPr>
              <a:t>L’élève développe une autonomie pour préparer son orientation</a:t>
            </a:r>
          </a:p>
          <a:p>
            <a:pPr marL="342900" indent="-342900">
              <a:buFontTx/>
              <a:buChar char="-"/>
            </a:pPr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ctrTitle"/>
          </p:nvPr>
        </p:nvSpPr>
        <p:spPr>
          <a:xfrm>
            <a:off x="275234" y="287866"/>
            <a:ext cx="8787347" cy="703108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>
                <a:latin typeface="Century Gothic" panose="020B0502020202020204" pitchFamily="34" charset="0"/>
              </a:rPr>
              <a:t>Objectif et organisation de la classe de 2nd </a:t>
            </a:r>
          </a:p>
        </p:txBody>
      </p:sp>
    </p:spTree>
    <p:extLst>
      <p:ext uri="{BB962C8B-B14F-4D97-AF65-F5344CB8AC3E}">
        <p14:creationId xmlns:p14="http://schemas.microsoft.com/office/powerpoint/2010/main" val="33831163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ctrTitle"/>
          </p:nvPr>
        </p:nvSpPr>
        <p:spPr>
          <a:xfrm>
            <a:off x="301130" y="323851"/>
            <a:ext cx="8335366" cy="1076324"/>
          </a:xfrm>
        </p:spPr>
        <p:txBody>
          <a:bodyPr>
            <a:normAutofit fontScale="90000"/>
          </a:bodyPr>
          <a:lstStyle/>
          <a:p>
            <a:pPr algn="ctr"/>
            <a:br>
              <a:rPr lang="fr-FR" dirty="0">
                <a:solidFill>
                  <a:srgbClr val="C00000"/>
                </a:solidFill>
                <a:cs typeface="Arial" pitchFamily="34" charset="0"/>
              </a:rPr>
            </a:br>
            <a:br>
              <a:rPr lang="fr-FR" dirty="0">
                <a:solidFill>
                  <a:srgbClr val="C00000"/>
                </a:solidFill>
                <a:cs typeface="Arial" pitchFamily="34" charset="0"/>
              </a:rPr>
            </a:br>
            <a:br>
              <a:rPr lang="fr-FR" dirty="0">
                <a:solidFill>
                  <a:srgbClr val="C00000"/>
                </a:solidFill>
                <a:cs typeface="Arial" pitchFamily="34" charset="0"/>
              </a:rPr>
            </a:br>
            <a:br>
              <a:rPr lang="fr-FR" dirty="0">
                <a:solidFill>
                  <a:srgbClr val="C00000"/>
                </a:solidFill>
                <a:cs typeface="Arial" pitchFamily="34" charset="0"/>
              </a:rPr>
            </a:br>
            <a:r>
              <a:rPr lang="fr-FR" sz="3100" dirty="0">
                <a:latin typeface="Century Gothic" panose="020B0502020202020204" pitchFamily="34" charset="0"/>
                <a:cs typeface="Arial" pitchFamily="34" charset="0"/>
              </a:rPr>
              <a:t>Les exigences de la classe de</a:t>
            </a:r>
            <a:br>
              <a:rPr lang="fr-FR" sz="3100" dirty="0">
                <a:latin typeface="Century Gothic" panose="020B0502020202020204" pitchFamily="34" charset="0"/>
                <a:cs typeface="Arial" pitchFamily="34" charset="0"/>
              </a:rPr>
            </a:br>
            <a:r>
              <a:rPr lang="fr-FR" sz="3100" dirty="0">
                <a:latin typeface="Century Gothic" panose="020B0502020202020204" pitchFamily="34" charset="0"/>
                <a:cs typeface="Arial" pitchFamily="34" charset="0"/>
              </a:rPr>
              <a:t>2nde Générale et Technologique</a:t>
            </a:r>
            <a:br>
              <a:rPr lang="fr-FR" sz="3100" dirty="0">
                <a:solidFill>
                  <a:srgbClr val="C00000"/>
                </a:solidFill>
                <a:latin typeface="Century Gothic" panose="020B0502020202020204" pitchFamily="34" charset="0"/>
                <a:cs typeface="Arial" pitchFamily="34" charset="0"/>
              </a:rPr>
            </a:br>
            <a:endParaRPr lang="fr-FR" sz="3100" dirty="0">
              <a:latin typeface="Century Gothic" panose="020B0502020202020204" pitchFamily="34" charset="0"/>
            </a:endParaRPr>
          </a:p>
        </p:txBody>
      </p:sp>
      <p:sp>
        <p:nvSpPr>
          <p:cNvPr id="31" name="Rectangle 5"/>
          <p:cNvSpPr>
            <a:spLocks noChangeArrowheads="1"/>
          </p:cNvSpPr>
          <p:nvPr/>
        </p:nvSpPr>
        <p:spPr bwMode="auto">
          <a:xfrm>
            <a:off x="1567931" y="1409700"/>
            <a:ext cx="5757314" cy="711200"/>
          </a:xfrm>
          <a:prstGeom prst="rect">
            <a:avLst/>
          </a:prstGeom>
          <a:solidFill>
            <a:srgbClr val="E78400"/>
          </a:solidFill>
          <a:ln>
            <a:noFill/>
          </a:ln>
          <a:effectLst/>
        </p:spPr>
        <p:txBody>
          <a:bodyPr wrap="none" lIns="90000" tIns="46800" rIns="90000" bIns="4680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GB" sz="2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cs typeface="Times New Roman" pitchFamily="18" charset="0"/>
              </a:rPr>
              <a:t>Pour réussir </a:t>
            </a:r>
            <a:r>
              <a:rPr kumimoji="0" lang="en-GB" sz="2800" b="1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cs typeface="Times New Roman" pitchFamily="18" charset="0"/>
              </a:rPr>
              <a:t>en</a:t>
            </a:r>
            <a:r>
              <a:rPr kumimoji="0" lang="en-GB" sz="2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cs typeface="Times New Roman" pitchFamily="18" charset="0"/>
              </a:rPr>
              <a:t> </a:t>
            </a:r>
            <a:r>
              <a:rPr kumimoji="0" lang="en-GB" sz="2800" b="1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cs typeface="Times New Roman" pitchFamily="18" charset="0"/>
              </a:rPr>
              <a:t>classe</a:t>
            </a:r>
            <a:r>
              <a:rPr kumimoji="0" lang="en-GB" sz="2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cs typeface="Times New Roman" pitchFamily="18" charset="0"/>
              </a:rPr>
              <a:t> de 2</a:t>
            </a:r>
            <a:r>
              <a:rPr kumimoji="0" lang="en-GB" sz="2800" b="1" i="0" u="none" strike="noStrike" kern="0" cap="none" spc="0" normalizeH="0" baseline="30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cs typeface="Times New Roman" pitchFamily="18" charset="0"/>
              </a:rPr>
              <a:t>de</a:t>
            </a:r>
            <a:r>
              <a:rPr kumimoji="0" lang="en-GB" sz="2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cs typeface="Times New Roman" pitchFamily="18" charset="0"/>
              </a:rPr>
              <a:t> GT</a:t>
            </a:r>
            <a:endParaRPr kumimoji="0" lang="en-GB" sz="2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 pitchFamily="34" charset="0"/>
              <a:cs typeface="Times New Roman" pitchFamily="18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4845050" y="2966997"/>
            <a:ext cx="1874838" cy="1470025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1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2368550" y="2957513"/>
            <a:ext cx="2065338" cy="1470025"/>
          </a:xfrm>
          <a:prstGeom prst="rect">
            <a:avLst/>
          </a:prstGeom>
          <a:solidFill>
            <a:srgbClr val="4F81B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1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207963" y="2957513"/>
            <a:ext cx="1800225" cy="1470025"/>
          </a:xfrm>
          <a:prstGeom prst="rect">
            <a:avLst/>
          </a:prstGeom>
          <a:solidFill>
            <a:srgbClr val="4F81BD">
              <a:lumMod val="5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1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5" name="Line 3"/>
          <p:cNvSpPr>
            <a:spLocks noChangeShapeType="1"/>
          </p:cNvSpPr>
          <p:nvPr/>
        </p:nvSpPr>
        <p:spPr bwMode="auto">
          <a:xfrm>
            <a:off x="4446588" y="2155825"/>
            <a:ext cx="0" cy="209550"/>
          </a:xfrm>
          <a:prstGeom prst="line">
            <a:avLst/>
          </a:prstGeom>
          <a:noFill/>
          <a:ln w="15875">
            <a:solidFill>
              <a:srgbClr val="FF0000"/>
            </a:solidFill>
            <a:miter lim="800000"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i="1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36" name="Line 8"/>
          <p:cNvSpPr>
            <a:spLocks noChangeShapeType="1"/>
          </p:cNvSpPr>
          <p:nvPr/>
        </p:nvSpPr>
        <p:spPr bwMode="auto">
          <a:xfrm>
            <a:off x="1150938" y="2373313"/>
            <a:ext cx="3282950" cy="0"/>
          </a:xfrm>
          <a:prstGeom prst="line">
            <a:avLst/>
          </a:prstGeom>
          <a:noFill/>
          <a:ln w="158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i="1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37" name="Line 9"/>
          <p:cNvSpPr>
            <a:spLocks noChangeShapeType="1"/>
          </p:cNvSpPr>
          <p:nvPr/>
        </p:nvSpPr>
        <p:spPr bwMode="auto">
          <a:xfrm>
            <a:off x="1158875" y="2373313"/>
            <a:ext cx="0" cy="452437"/>
          </a:xfrm>
          <a:prstGeom prst="line">
            <a:avLst/>
          </a:prstGeom>
          <a:noFill/>
          <a:ln w="15875">
            <a:solidFill>
              <a:srgbClr val="FF0000"/>
            </a:solidFill>
            <a:miter lim="800000"/>
            <a:headEnd type="oval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i="1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38" name="Line 10"/>
          <p:cNvSpPr>
            <a:spLocks noChangeShapeType="1"/>
          </p:cNvSpPr>
          <p:nvPr/>
        </p:nvSpPr>
        <p:spPr bwMode="auto">
          <a:xfrm>
            <a:off x="3419475" y="2371725"/>
            <a:ext cx="1588" cy="468313"/>
          </a:xfrm>
          <a:prstGeom prst="line">
            <a:avLst/>
          </a:prstGeom>
          <a:noFill/>
          <a:ln w="15875">
            <a:solidFill>
              <a:srgbClr val="FF0000"/>
            </a:solidFill>
            <a:miter lim="800000"/>
            <a:headEnd type="oval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i="1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39" name="Line 11"/>
          <p:cNvSpPr>
            <a:spLocks noChangeShapeType="1"/>
          </p:cNvSpPr>
          <p:nvPr/>
        </p:nvSpPr>
        <p:spPr bwMode="auto">
          <a:xfrm>
            <a:off x="5702300" y="2371725"/>
            <a:ext cx="1588" cy="468313"/>
          </a:xfrm>
          <a:prstGeom prst="line">
            <a:avLst/>
          </a:prstGeom>
          <a:noFill/>
          <a:ln w="15875">
            <a:solidFill>
              <a:srgbClr val="FF0000"/>
            </a:solidFill>
            <a:miter lim="800000"/>
            <a:headEnd type="oval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i="1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40" name="Line 12"/>
          <p:cNvSpPr>
            <a:spLocks noChangeShapeType="1"/>
          </p:cNvSpPr>
          <p:nvPr/>
        </p:nvSpPr>
        <p:spPr bwMode="auto">
          <a:xfrm>
            <a:off x="7937500" y="2363788"/>
            <a:ext cx="0" cy="460375"/>
          </a:xfrm>
          <a:prstGeom prst="line">
            <a:avLst/>
          </a:prstGeom>
          <a:noFill/>
          <a:ln w="15875">
            <a:solidFill>
              <a:srgbClr val="FF0000"/>
            </a:solidFill>
            <a:miter lim="800000"/>
            <a:headEnd type="oval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i="1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41" name="Text Box 13"/>
          <p:cNvSpPr txBox="1">
            <a:spLocks noChangeArrowheads="1"/>
          </p:cNvSpPr>
          <p:nvPr/>
        </p:nvSpPr>
        <p:spPr bwMode="auto">
          <a:xfrm>
            <a:off x="2355850" y="2957513"/>
            <a:ext cx="2273300" cy="1479509"/>
          </a:xfrm>
          <a:prstGeom prst="rect">
            <a:avLst/>
          </a:prstGeom>
          <a:solidFill>
            <a:srgbClr val="0070C0"/>
          </a:solidFill>
          <a:ln>
            <a:noFill/>
          </a:ln>
          <a:effectLst/>
        </p:spPr>
        <p:txBody>
          <a:bodyPr wrap="squar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9pPr>
          </a:lstStyle>
          <a:p>
            <a:pPr algn="ctr" fontAlgn="base">
              <a:spcBef>
                <a:spcPts val="1125"/>
              </a:spcBef>
              <a:spcAft>
                <a:spcPct val="0"/>
              </a:spcAft>
              <a:defRPr/>
            </a:pPr>
            <a:r>
              <a:rPr lang="fr-FR" i="1" dirty="0">
                <a:solidFill>
                  <a:prstClr val="white"/>
                </a:solidFill>
                <a:latin typeface="Century Gothic" panose="020B0502020202020204" pitchFamily="34" charset="0"/>
              </a:rPr>
              <a:t>Avoir des acquis suffisants en fin </a:t>
            </a:r>
            <a:br>
              <a:rPr lang="fr-FR" i="1" dirty="0">
                <a:solidFill>
                  <a:prstClr val="white"/>
                </a:solidFill>
                <a:latin typeface="Century Gothic" panose="020B0502020202020204" pitchFamily="34" charset="0"/>
              </a:rPr>
            </a:br>
            <a:r>
              <a:rPr lang="fr-FR" i="1" dirty="0">
                <a:solidFill>
                  <a:prstClr val="white"/>
                </a:solidFill>
                <a:latin typeface="Century Gothic" panose="020B0502020202020204" pitchFamily="34" charset="0"/>
              </a:rPr>
              <a:t>de 3</a:t>
            </a:r>
            <a:r>
              <a:rPr lang="fr-FR" i="1" baseline="30000" dirty="0">
                <a:solidFill>
                  <a:prstClr val="white"/>
                </a:solidFill>
                <a:latin typeface="Century Gothic" panose="020B0502020202020204" pitchFamily="34" charset="0"/>
              </a:rPr>
              <a:t>e</a:t>
            </a:r>
            <a:r>
              <a:rPr lang="fr-FR" i="1" dirty="0">
                <a:solidFill>
                  <a:prstClr val="white"/>
                </a:solidFill>
                <a:latin typeface="Century Gothic" panose="020B0502020202020204" pitchFamily="34" charset="0"/>
              </a:rPr>
              <a:t> dans</a:t>
            </a:r>
            <a:br>
              <a:rPr lang="fr-FR" i="1" dirty="0">
                <a:solidFill>
                  <a:prstClr val="white"/>
                </a:solidFill>
                <a:latin typeface="Century Gothic" panose="020B0502020202020204" pitchFamily="34" charset="0"/>
              </a:rPr>
            </a:br>
            <a:r>
              <a:rPr lang="fr-FR" i="1" dirty="0">
                <a:solidFill>
                  <a:prstClr val="white"/>
                </a:solidFill>
                <a:latin typeface="Century Gothic" panose="020B0502020202020204" pitchFamily="34" charset="0"/>
              </a:rPr>
              <a:t> les matières enseignées  en 2</a:t>
            </a:r>
            <a:r>
              <a:rPr lang="fr-FR" i="1" baseline="30000" dirty="0">
                <a:solidFill>
                  <a:prstClr val="white"/>
                </a:solidFill>
                <a:latin typeface="Century Gothic" panose="020B0502020202020204" pitchFamily="34" charset="0"/>
              </a:rPr>
              <a:t>de</a:t>
            </a:r>
            <a:endParaRPr lang="fr-FR" i="1" dirty="0">
              <a:solidFill>
                <a:prstClr val="white"/>
              </a:solidFill>
              <a:latin typeface="Century Gothic" panose="020B0502020202020204" pitchFamily="34" charset="0"/>
            </a:endParaRPr>
          </a:p>
        </p:txBody>
      </p:sp>
      <p:sp>
        <p:nvSpPr>
          <p:cNvPr id="42" name="Text Box 14"/>
          <p:cNvSpPr txBox="1">
            <a:spLocks noChangeArrowheads="1"/>
          </p:cNvSpPr>
          <p:nvPr/>
        </p:nvSpPr>
        <p:spPr bwMode="auto">
          <a:xfrm>
            <a:off x="207963" y="2947988"/>
            <a:ext cx="2011362" cy="1756508"/>
          </a:xfrm>
          <a:prstGeom prst="rect">
            <a:avLst/>
          </a:prstGeom>
          <a:solidFill>
            <a:srgbClr val="0070C0"/>
          </a:solidFill>
          <a:ln>
            <a:noFill/>
          </a:ln>
          <a:effectLst/>
        </p:spPr>
        <p:txBody>
          <a:bodyPr wrap="squar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ts val="1125"/>
              </a:spcBef>
              <a:spcAft>
                <a:spcPct val="0"/>
              </a:spcAft>
              <a:buClrTx/>
              <a:buSz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fr-FR" sz="1800" b="0" i="1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</a:rPr>
              <a:t>S’intéresser à l’enseignement général et aimer le raisonnement abstrait</a:t>
            </a:r>
          </a:p>
        </p:txBody>
      </p:sp>
      <p:sp>
        <p:nvSpPr>
          <p:cNvPr id="43" name="Text Box 15"/>
          <p:cNvSpPr txBox="1">
            <a:spLocks noChangeArrowheads="1"/>
          </p:cNvSpPr>
          <p:nvPr/>
        </p:nvSpPr>
        <p:spPr bwMode="auto">
          <a:xfrm>
            <a:off x="4882454" y="2917590"/>
            <a:ext cx="1794571" cy="1402564"/>
          </a:xfrm>
          <a:prstGeom prst="rect">
            <a:avLst/>
          </a:prstGeom>
          <a:solidFill>
            <a:srgbClr val="0070C0"/>
          </a:solidFill>
          <a:ln>
            <a:noFill/>
          </a:ln>
          <a:effectLst/>
        </p:spPr>
        <p:txBody>
          <a:bodyPr wrap="squar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9pPr>
          </a:lstStyle>
          <a:p>
            <a:pPr algn="ctr" fontAlgn="base">
              <a:spcBef>
                <a:spcPts val="1125"/>
              </a:spcBef>
              <a:spcAft>
                <a:spcPct val="0"/>
              </a:spcAft>
              <a:defRPr/>
            </a:pPr>
            <a:r>
              <a:rPr lang="fr-FR" sz="1700" i="1" dirty="0">
                <a:solidFill>
                  <a:prstClr val="white"/>
                </a:solidFill>
                <a:latin typeface="Century Gothic" panose="020B0502020202020204" pitchFamily="34" charset="0"/>
              </a:rPr>
              <a:t>Etre capable de produire un travail régulier et approfondi  chaque soir</a:t>
            </a:r>
          </a:p>
        </p:txBody>
      </p:sp>
      <p:sp>
        <p:nvSpPr>
          <p:cNvPr id="44" name="Line 17"/>
          <p:cNvSpPr>
            <a:spLocks noChangeShapeType="1"/>
          </p:cNvSpPr>
          <p:nvPr/>
        </p:nvSpPr>
        <p:spPr bwMode="auto">
          <a:xfrm>
            <a:off x="4468813" y="2374900"/>
            <a:ext cx="1260475" cy="0"/>
          </a:xfrm>
          <a:prstGeom prst="line">
            <a:avLst/>
          </a:prstGeom>
          <a:noFill/>
          <a:ln w="158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i="1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45" name="Line 8"/>
          <p:cNvSpPr>
            <a:spLocks noChangeShapeType="1"/>
          </p:cNvSpPr>
          <p:nvPr/>
        </p:nvSpPr>
        <p:spPr bwMode="auto">
          <a:xfrm flipV="1">
            <a:off x="5676900" y="2351903"/>
            <a:ext cx="2235200" cy="1587"/>
          </a:xfrm>
          <a:prstGeom prst="line">
            <a:avLst/>
          </a:prstGeom>
          <a:noFill/>
          <a:ln w="158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i="1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7019925" y="2947988"/>
            <a:ext cx="1768475" cy="1470025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1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7" name="Text Box 16"/>
          <p:cNvSpPr txBox="1">
            <a:spLocks noChangeArrowheads="1"/>
          </p:cNvSpPr>
          <p:nvPr/>
        </p:nvSpPr>
        <p:spPr bwMode="auto">
          <a:xfrm>
            <a:off x="6915150" y="3086100"/>
            <a:ext cx="1979467" cy="12025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9pPr>
          </a:lstStyle>
          <a:p>
            <a:pPr algn="ctr" fontAlgn="base">
              <a:spcBef>
                <a:spcPts val="1125"/>
              </a:spcBef>
              <a:spcAft>
                <a:spcPct val="0"/>
              </a:spcAft>
              <a:defRPr/>
            </a:pPr>
            <a:r>
              <a:rPr lang="fr-FR" i="1" dirty="0">
                <a:solidFill>
                  <a:prstClr val="white"/>
                </a:solidFill>
                <a:latin typeface="Century Gothic" panose="020B0502020202020204" pitchFamily="34" charset="0"/>
              </a:rPr>
              <a:t>Savoir organiser </a:t>
            </a:r>
            <a:br>
              <a:rPr lang="fr-FR" i="1" dirty="0">
                <a:solidFill>
                  <a:prstClr val="white"/>
                </a:solidFill>
                <a:latin typeface="Century Gothic" panose="020B0502020202020204" pitchFamily="34" charset="0"/>
              </a:rPr>
            </a:br>
            <a:r>
              <a:rPr lang="fr-FR" i="1" dirty="0">
                <a:solidFill>
                  <a:prstClr val="white"/>
                </a:solidFill>
                <a:latin typeface="Century Gothic" panose="020B0502020202020204" pitchFamily="34" charset="0"/>
              </a:rPr>
              <a:t>son travail </a:t>
            </a:r>
            <a:br>
              <a:rPr lang="fr-FR" i="1" dirty="0">
                <a:solidFill>
                  <a:prstClr val="white"/>
                </a:solidFill>
                <a:latin typeface="Century Gothic" panose="020B0502020202020204" pitchFamily="34" charset="0"/>
              </a:rPr>
            </a:br>
            <a:r>
              <a:rPr lang="fr-FR" i="1" dirty="0">
                <a:solidFill>
                  <a:prstClr val="white"/>
                </a:solidFill>
                <a:latin typeface="Century Gothic" panose="020B0502020202020204" pitchFamily="34" charset="0"/>
              </a:rPr>
              <a:t>en toute </a:t>
            </a:r>
            <a:br>
              <a:rPr lang="fr-FR" i="1" dirty="0">
                <a:solidFill>
                  <a:prstClr val="white"/>
                </a:solidFill>
                <a:latin typeface="Century Gothic" panose="020B0502020202020204" pitchFamily="34" charset="0"/>
              </a:rPr>
            </a:br>
            <a:r>
              <a:rPr lang="fr-FR" i="1" dirty="0">
                <a:solidFill>
                  <a:prstClr val="white"/>
                </a:solidFill>
                <a:latin typeface="Century Gothic" panose="020B0502020202020204" pitchFamily="34" charset="0"/>
              </a:rPr>
              <a:t>autonomie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438EF2E9-A842-43B9-8760-4E4A2E077B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6222" y="5388737"/>
            <a:ext cx="1767993" cy="1469263"/>
          </a:xfrm>
          <a:prstGeom prst="rect">
            <a:avLst/>
          </a:prstGeom>
        </p:spPr>
      </p:pic>
      <p:sp>
        <p:nvSpPr>
          <p:cNvPr id="26" name="Text Box 16">
            <a:extLst>
              <a:ext uri="{FF2B5EF4-FFF2-40B4-BE49-F238E27FC236}">
                <a16:creationId xmlns:a16="http://schemas.microsoft.com/office/drawing/2014/main" id="{76E67D77-EE85-4F69-A4F9-01EACC53E7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14040" y="5442559"/>
            <a:ext cx="1680577" cy="1343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9pPr>
          </a:lstStyle>
          <a:p>
            <a:pPr algn="ctr" fontAlgn="base">
              <a:spcBef>
                <a:spcPts val="1125"/>
              </a:spcBef>
              <a:spcAft>
                <a:spcPct val="0"/>
              </a:spcAft>
              <a:defRPr/>
            </a:pPr>
            <a:r>
              <a:rPr lang="fr-FR" i="1" dirty="0">
                <a:solidFill>
                  <a:prstClr val="white"/>
                </a:solidFill>
                <a:latin typeface="Century Gothic" panose="020B0502020202020204" pitchFamily="34" charset="0"/>
              </a:rPr>
              <a:t>Savoir s’affranchir </a:t>
            </a:r>
          </a:p>
          <a:p>
            <a:pPr algn="ctr" fontAlgn="base">
              <a:spcBef>
                <a:spcPts val="1125"/>
              </a:spcBef>
              <a:spcAft>
                <a:spcPct val="0"/>
              </a:spcAft>
              <a:defRPr/>
            </a:pPr>
            <a:r>
              <a:rPr lang="fr-FR" i="1" dirty="0">
                <a:solidFill>
                  <a:prstClr val="white"/>
                </a:solidFill>
                <a:latin typeface="Century Gothic" panose="020B0502020202020204" pitchFamily="34" charset="0"/>
              </a:rPr>
              <a:t>des réseaux sociaux</a:t>
            </a:r>
          </a:p>
        </p:txBody>
      </p:sp>
      <p:sp>
        <p:nvSpPr>
          <p:cNvPr id="27" name="Line 12">
            <a:extLst>
              <a:ext uri="{FF2B5EF4-FFF2-40B4-BE49-F238E27FC236}">
                <a16:creationId xmlns:a16="http://schemas.microsoft.com/office/drawing/2014/main" id="{614C594C-CEB3-477E-9B18-752B61715619}"/>
              </a:ext>
            </a:extLst>
          </p:cNvPr>
          <p:cNvSpPr>
            <a:spLocks noChangeShapeType="1"/>
          </p:cNvSpPr>
          <p:nvPr/>
        </p:nvSpPr>
        <p:spPr bwMode="auto">
          <a:xfrm>
            <a:off x="5845827" y="4474308"/>
            <a:ext cx="0" cy="763119"/>
          </a:xfrm>
          <a:prstGeom prst="line">
            <a:avLst/>
          </a:prstGeom>
          <a:noFill/>
          <a:ln w="15875">
            <a:solidFill>
              <a:srgbClr val="FF0000"/>
            </a:solidFill>
            <a:miter lim="800000"/>
            <a:headEnd type="oval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i="1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28" name="Line 12">
            <a:extLst>
              <a:ext uri="{FF2B5EF4-FFF2-40B4-BE49-F238E27FC236}">
                <a16:creationId xmlns:a16="http://schemas.microsoft.com/office/drawing/2014/main" id="{3A6FD9F1-E32C-44DE-B4B2-5CBB86815474}"/>
              </a:ext>
            </a:extLst>
          </p:cNvPr>
          <p:cNvSpPr>
            <a:spLocks noChangeShapeType="1"/>
          </p:cNvSpPr>
          <p:nvPr/>
        </p:nvSpPr>
        <p:spPr bwMode="auto">
          <a:xfrm>
            <a:off x="8075460" y="4437022"/>
            <a:ext cx="0" cy="905329"/>
          </a:xfrm>
          <a:prstGeom prst="line">
            <a:avLst/>
          </a:prstGeom>
          <a:noFill/>
          <a:ln w="15875">
            <a:solidFill>
              <a:srgbClr val="FF0000"/>
            </a:solidFill>
            <a:miter lim="800000"/>
            <a:headEnd type="oval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i="1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30" name="Text Box 16">
            <a:extLst>
              <a:ext uri="{FF2B5EF4-FFF2-40B4-BE49-F238E27FC236}">
                <a16:creationId xmlns:a16="http://schemas.microsoft.com/office/drawing/2014/main" id="{3A6EFDEA-9683-40F8-885F-7C1E387D80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9323" y="5451581"/>
            <a:ext cx="1680577" cy="1343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9pPr>
          </a:lstStyle>
          <a:p>
            <a:pPr algn="ctr" fontAlgn="base">
              <a:spcBef>
                <a:spcPts val="1125"/>
              </a:spcBef>
              <a:spcAft>
                <a:spcPct val="0"/>
              </a:spcAft>
              <a:defRPr/>
            </a:pPr>
            <a:r>
              <a:rPr lang="fr-FR" i="1" dirty="0">
                <a:solidFill>
                  <a:prstClr val="white"/>
                </a:solidFill>
                <a:latin typeface="Century Gothic" panose="020B0502020202020204" pitchFamily="34" charset="0"/>
              </a:rPr>
              <a:t>Savoir s’affranchir </a:t>
            </a:r>
          </a:p>
          <a:p>
            <a:pPr algn="ctr" fontAlgn="base">
              <a:spcBef>
                <a:spcPts val="1125"/>
              </a:spcBef>
              <a:spcAft>
                <a:spcPct val="0"/>
              </a:spcAft>
              <a:defRPr/>
            </a:pPr>
            <a:r>
              <a:rPr lang="fr-FR" i="1" dirty="0">
                <a:solidFill>
                  <a:prstClr val="white"/>
                </a:solidFill>
                <a:latin typeface="Century Gothic" panose="020B0502020202020204" pitchFamily="34" charset="0"/>
              </a:rPr>
              <a:t>des réseaux sociaux</a:t>
            </a:r>
          </a:p>
        </p:txBody>
      </p:sp>
      <p:sp>
        <p:nvSpPr>
          <p:cNvPr id="48" name="Text Box 16">
            <a:extLst>
              <a:ext uri="{FF2B5EF4-FFF2-40B4-BE49-F238E27FC236}">
                <a16:creationId xmlns:a16="http://schemas.microsoft.com/office/drawing/2014/main" id="{9F40EFBF-CD80-476D-B25F-C74EF7B645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54070" y="5223426"/>
            <a:ext cx="1680577" cy="1343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9pPr>
          </a:lstStyle>
          <a:p>
            <a:pPr algn="ctr" fontAlgn="base">
              <a:spcBef>
                <a:spcPts val="1125"/>
              </a:spcBef>
              <a:spcAft>
                <a:spcPct val="0"/>
              </a:spcAft>
              <a:defRPr/>
            </a:pPr>
            <a:r>
              <a:rPr lang="fr-FR" i="1" dirty="0">
                <a:solidFill>
                  <a:prstClr val="white"/>
                </a:solidFill>
                <a:latin typeface="Century Gothic" panose="020B0502020202020204" pitchFamily="34" charset="0"/>
              </a:rPr>
              <a:t>Savoir s’affranchir </a:t>
            </a:r>
          </a:p>
          <a:p>
            <a:pPr algn="ctr" fontAlgn="base">
              <a:spcBef>
                <a:spcPts val="1125"/>
              </a:spcBef>
              <a:spcAft>
                <a:spcPct val="0"/>
              </a:spcAft>
              <a:defRPr/>
            </a:pPr>
            <a:r>
              <a:rPr lang="fr-FR" i="1" dirty="0">
                <a:solidFill>
                  <a:prstClr val="white"/>
                </a:solidFill>
                <a:latin typeface="Century Gothic" panose="020B0502020202020204" pitchFamily="34" charset="0"/>
              </a:rPr>
              <a:t>des réseaux sociaux</a:t>
            </a:r>
          </a:p>
        </p:txBody>
      </p:sp>
      <p:sp>
        <p:nvSpPr>
          <p:cNvPr id="49" name="Text Box 16">
            <a:extLst>
              <a:ext uri="{FF2B5EF4-FFF2-40B4-BE49-F238E27FC236}">
                <a16:creationId xmlns:a16="http://schemas.microsoft.com/office/drawing/2014/main" id="{BFA32E5D-7B55-44B3-9E50-F79E2321D5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99207" y="5231786"/>
            <a:ext cx="1979467" cy="12025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9pPr>
          </a:lstStyle>
          <a:p>
            <a:pPr algn="ctr" fontAlgn="base">
              <a:spcBef>
                <a:spcPts val="1125"/>
              </a:spcBef>
              <a:spcAft>
                <a:spcPct val="0"/>
              </a:spcAft>
              <a:defRPr/>
            </a:pPr>
            <a:r>
              <a:rPr lang="fr-FR" i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Adopter des méthodes efficaces </a:t>
            </a:r>
            <a:r>
              <a:rPr lang="fr-FR" i="1" dirty="0">
                <a:solidFill>
                  <a:prstClr val="white"/>
                </a:solidFill>
                <a:latin typeface="Century Gothic" panose="020B0502020202020204" pitchFamily="34" charset="0"/>
              </a:rPr>
              <a:t>sociaux</a:t>
            </a:r>
          </a:p>
        </p:txBody>
      </p:sp>
      <p:sp>
        <p:nvSpPr>
          <p:cNvPr id="50" name="Line 11">
            <a:extLst>
              <a:ext uri="{FF2B5EF4-FFF2-40B4-BE49-F238E27FC236}">
                <a16:creationId xmlns:a16="http://schemas.microsoft.com/office/drawing/2014/main" id="{9ED05F28-6B24-4CDF-A89A-85A5A807C1D9}"/>
              </a:ext>
            </a:extLst>
          </p:cNvPr>
          <p:cNvSpPr>
            <a:spLocks noChangeShapeType="1"/>
          </p:cNvSpPr>
          <p:nvPr/>
        </p:nvSpPr>
        <p:spPr bwMode="auto">
          <a:xfrm>
            <a:off x="1109380" y="4755113"/>
            <a:ext cx="1588" cy="468313"/>
          </a:xfrm>
          <a:prstGeom prst="line">
            <a:avLst/>
          </a:prstGeom>
          <a:noFill/>
          <a:ln w="15875">
            <a:solidFill>
              <a:srgbClr val="FF0000"/>
            </a:solidFill>
            <a:miter lim="800000"/>
            <a:headEnd type="oval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i="1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52" name="Text Box 16">
            <a:extLst>
              <a:ext uri="{FF2B5EF4-FFF2-40B4-BE49-F238E27FC236}">
                <a16:creationId xmlns:a16="http://schemas.microsoft.com/office/drawing/2014/main" id="{F286901C-1FB5-40C5-9E4A-FAE43AA1FD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091" y="5237427"/>
            <a:ext cx="2491680" cy="16205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9pPr>
          </a:lstStyle>
          <a:p>
            <a:pPr algn="ctr" fontAlgn="base">
              <a:spcBef>
                <a:spcPts val="1125"/>
              </a:spcBef>
              <a:spcAft>
                <a:spcPct val="0"/>
              </a:spcAft>
              <a:defRPr/>
            </a:pPr>
            <a:r>
              <a:rPr lang="fr-FR" i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Montrer un état d’esprit constructif</a:t>
            </a:r>
          </a:p>
          <a:p>
            <a:pPr algn="ctr" fontAlgn="base">
              <a:spcBef>
                <a:spcPts val="1125"/>
              </a:spcBef>
              <a:spcAft>
                <a:spcPct val="0"/>
              </a:spcAft>
              <a:defRPr/>
            </a:pPr>
            <a:r>
              <a:rPr lang="fr-FR" i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Savoir écouter, argumenter et respecter l’autre</a:t>
            </a:r>
            <a:endParaRPr lang="fr-FR" i="1" dirty="0">
              <a:solidFill>
                <a:prstClr val="white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858394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26147</TotalTime>
  <Words>1364</Words>
  <Application>Microsoft Office PowerPoint</Application>
  <PresentationFormat>Format A4 (210 x 297 mm)</PresentationFormat>
  <Paragraphs>193</Paragraphs>
  <Slides>20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10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20</vt:i4>
      </vt:variant>
    </vt:vector>
  </HeadingPairs>
  <TitlesOfParts>
    <vt:vector size="31" baseType="lpstr">
      <vt:lpstr>Arial</vt:lpstr>
      <vt:lpstr>Arial Narrow</vt:lpstr>
      <vt:lpstr>Avenir Next Condensed</vt:lpstr>
      <vt:lpstr>Avenir Next Condensed Demi Bold</vt:lpstr>
      <vt:lpstr>Calibri</vt:lpstr>
      <vt:lpstr>Calibri Light</vt:lpstr>
      <vt:lpstr>Century Gothic</vt:lpstr>
      <vt:lpstr>Monotype Sorts</vt:lpstr>
      <vt:lpstr>Wingdings</vt:lpstr>
      <vt:lpstr>Wingdings 2</vt:lpstr>
      <vt:lpstr>Thème Office</vt:lpstr>
      <vt:lpstr>Journée Portes Ouvertes  Samedi 21 mars 2026</vt:lpstr>
      <vt:lpstr>AU SOMMAIRE  UNE PRESENTATION  ET UN TEMPS D’ECHANGE</vt:lpstr>
      <vt:lpstr>Présentation PowerPoint</vt:lpstr>
      <vt:lpstr>Présentation PowerPoint</vt:lpstr>
      <vt:lpstr>   Une ambiance propice au travail scolaire.</vt:lpstr>
      <vt:lpstr>Présentation PowerPoint</vt:lpstr>
      <vt:lpstr>Présentation PowerPoint</vt:lpstr>
      <vt:lpstr>Objectif et organisation de la classe de 2nd </vt:lpstr>
      <vt:lpstr>    Les exigences de la classe de 2nde Générale et Technologique </vt:lpstr>
      <vt:lpstr>Présentation PowerPoint</vt:lpstr>
      <vt:lpstr>Présentation PowerPoint</vt:lpstr>
      <vt:lpstr>Le cycle terminale de la voie générale: les Enseignements de Spécialités au lycée Ampère en plus des enseignements du tronc commun</vt:lpstr>
      <vt:lpstr>Des enseignements optionnels </vt:lpstr>
      <vt:lpstr> Plus spécifiquement  au lycée Ampère :  </vt:lpstr>
      <vt:lpstr>Et des stratégies d’aide à l’élaboration  du projet d’orientation</vt:lpstr>
      <vt:lpstr>L’accès à la 2nd s’effectue via une procédure d’affectation en 2nde  </vt:lpstr>
      <vt:lpstr>Présentation PowerPoint</vt:lpstr>
      <vt:lpstr>Présentation PowerPoint</vt:lpstr>
      <vt:lpstr>Le jeune lycéen, un futur citoyen, un futur adulte responsable porteur de valeurs républicaines:  </vt:lpstr>
      <vt:lpstr>Le rôle des parents dans le suivi du travail et la réussite scolaire de l’enfant. Une co-éducation indispensable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Christel SINAIS</dc:creator>
  <cp:lastModifiedBy>proviseur.ampere</cp:lastModifiedBy>
  <cp:revision>148</cp:revision>
  <cp:lastPrinted>2026-03-15T11:14:38Z</cp:lastPrinted>
  <dcterms:created xsi:type="dcterms:W3CDTF">2018-07-13T19:13:24Z</dcterms:created>
  <dcterms:modified xsi:type="dcterms:W3CDTF">2026-03-23T11:13:59Z</dcterms:modified>
</cp:coreProperties>
</file>